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434" r:id="rId3"/>
    <p:sldId id="430" r:id="rId4"/>
    <p:sldId id="431" r:id="rId5"/>
    <p:sldId id="432" r:id="rId6"/>
    <p:sldId id="444" r:id="rId7"/>
    <p:sldId id="445" r:id="rId8"/>
    <p:sldId id="412" r:id="rId9"/>
    <p:sldId id="446" r:id="rId10"/>
    <p:sldId id="425" r:id="rId11"/>
    <p:sldId id="436" r:id="rId12"/>
    <p:sldId id="428" r:id="rId13"/>
    <p:sldId id="433" r:id="rId14"/>
    <p:sldId id="437" r:id="rId15"/>
    <p:sldId id="447" r:id="rId16"/>
    <p:sldId id="449" r:id="rId17"/>
    <p:sldId id="448" r:id="rId18"/>
    <p:sldId id="385" r:id="rId19"/>
    <p:sldId id="346" r:id="rId20"/>
    <p:sldId id="439" r:id="rId21"/>
    <p:sldId id="440" r:id="rId22"/>
    <p:sldId id="450" r:id="rId23"/>
    <p:sldId id="349" r:id="rId24"/>
    <p:sldId id="438" r:id="rId25"/>
    <p:sldId id="442" r:id="rId26"/>
    <p:sldId id="443" r:id="rId27"/>
    <p:sldId id="441" r:id="rId28"/>
    <p:sldId id="451" r:id="rId29"/>
    <p:sldId id="452" r:id="rId30"/>
    <p:sldId id="453" r:id="rId31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D7BB9"/>
    <a:srgbClr val="C73D17"/>
    <a:srgbClr val="A83410"/>
    <a:srgbClr val="6446E6"/>
    <a:srgbClr val="8D77ED"/>
    <a:srgbClr val="6600FF"/>
    <a:srgbClr val="BEB1F5"/>
    <a:srgbClr val="6699FF"/>
    <a:srgbClr val="BD2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30" autoAdjust="0"/>
    <p:restoredTop sz="94645" autoAdjust="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da UD SCO</c:v>
                </c:pt>
              </c:strCache>
            </c:strRef>
          </c:tx>
          <c:invertIfNegative val="0"/>
          <c:cat>
            <c:numRef>
              <c:f>Foglio1!$B$1:$I$1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Foglio1!$B$2:$I$2</c:f>
              <c:numCache>
                <c:formatCode>General</c:formatCode>
                <c:ptCount val="8"/>
                <c:pt idx="0">
                  <c:v>126</c:v>
                </c:pt>
                <c:pt idx="1">
                  <c:v>114</c:v>
                </c:pt>
                <c:pt idx="2">
                  <c:v>118</c:v>
                </c:pt>
                <c:pt idx="3">
                  <c:v>87</c:v>
                </c:pt>
                <c:pt idx="4">
                  <c:v>93</c:v>
                </c:pt>
                <c:pt idx="5">
                  <c:v>56</c:v>
                </c:pt>
                <c:pt idx="6">
                  <c:v>40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da UD adulto</c:v>
                </c:pt>
              </c:strCache>
            </c:strRef>
          </c:tx>
          <c:spPr>
            <a:solidFill>
              <a:srgbClr val="739200"/>
            </a:solidFill>
          </c:spPr>
          <c:invertIfNegative val="0"/>
          <c:cat>
            <c:numRef>
              <c:f>Foglio1!$B$1:$I$1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Foglio1!$B$3:$I$3</c:f>
              <c:numCache>
                <c:formatCode>General</c:formatCode>
                <c:ptCount val="8"/>
                <c:pt idx="0">
                  <c:v>522</c:v>
                </c:pt>
                <c:pt idx="1">
                  <c:v>542</c:v>
                </c:pt>
                <c:pt idx="2">
                  <c:v>624</c:v>
                </c:pt>
                <c:pt idx="3">
                  <c:v>670</c:v>
                </c:pt>
                <c:pt idx="4">
                  <c:v>684</c:v>
                </c:pt>
                <c:pt idx="5">
                  <c:v>693</c:v>
                </c:pt>
                <c:pt idx="6">
                  <c:v>693</c:v>
                </c:pt>
                <c:pt idx="7">
                  <c:v>704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da aplo/fam mm</c:v>
                </c:pt>
              </c:strCache>
            </c:strRef>
          </c:tx>
          <c:spPr>
            <a:solidFill>
              <a:srgbClr val="BEB1F5"/>
            </a:solidFill>
          </c:spPr>
          <c:invertIfNegative val="0"/>
          <c:dLbls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Foglio1!$B$4:$I$4</c:f>
              <c:numCache>
                <c:formatCode>General</c:formatCode>
                <c:ptCount val="8"/>
                <c:pt idx="3">
                  <c:v>127</c:v>
                </c:pt>
                <c:pt idx="4">
                  <c:v>183</c:v>
                </c:pt>
                <c:pt idx="5">
                  <c:v>186</c:v>
                </c:pt>
                <c:pt idx="6">
                  <c:v>253</c:v>
                </c:pt>
                <c:pt idx="7">
                  <c:v>298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66848"/>
        <c:axId val="21972096"/>
      </c:barChart>
      <c:catAx>
        <c:axId val="219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2096"/>
        <c:crosses val="autoZero"/>
        <c:auto val="1"/>
        <c:lblAlgn val="ctr"/>
        <c:lblOffset val="100"/>
        <c:noMultiLvlLbl val="0"/>
      </c:catAx>
      <c:valAx>
        <c:axId val="2197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66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05315495717227"/>
          <c:y val="0.12303120637466551"/>
          <c:w val="0.79090904089102843"/>
          <c:h val="0.752112242500830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2325074336435485"/>
                  <c:y val="0.147510283727230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232895888013999"/>
                  <c:y val="-0.20983413531641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939873140857393"/>
                  <c:y val="7.09868037328667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Sheet1!$E$2:$E$4</c:f>
              <c:strCache>
                <c:ptCount val="3"/>
                <c:pt idx="0">
                  <c:v>6/6</c:v>
                </c:pt>
                <c:pt idx="1">
                  <c:v>5/6</c:v>
                </c:pt>
                <c:pt idx="2">
                  <c:v>4/6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302140800974738E-2"/>
          <c:y val="2.8252405949256341E-2"/>
          <c:w val="0.9109120403879250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pediatrici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Foglio1!$B$1:$K$1</c:f>
              <c:strCache>
                <c:ptCount val="10"/>
                <c:pt idx="0">
                  <c:v>60- 89</c:v>
                </c:pt>
                <c:pt idx="1">
                  <c:v>90-119</c:v>
                </c:pt>
                <c:pt idx="2">
                  <c:v>120-149</c:v>
                </c:pt>
                <c:pt idx="3">
                  <c:v>150-179</c:v>
                </c:pt>
                <c:pt idx="4">
                  <c:v>180-209</c:v>
                </c:pt>
                <c:pt idx="5">
                  <c:v>210-239</c:v>
                </c:pt>
                <c:pt idx="6">
                  <c:v>240-269</c:v>
                </c:pt>
                <c:pt idx="7">
                  <c:v>270-299</c:v>
                </c:pt>
                <c:pt idx="8">
                  <c:v>300-330</c:v>
                </c:pt>
                <c:pt idx="9">
                  <c:v>&gt;330</c:v>
                </c:pt>
              </c:strCache>
            </c:strRef>
          </c:cat>
          <c:val>
            <c:numRef>
              <c:f>Foglio1!$B$2:$K$2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adulti</c:v>
                </c:pt>
              </c:strCache>
            </c:strRef>
          </c:tx>
          <c:invertIfNegative val="0"/>
          <c:cat>
            <c:strRef>
              <c:f>Foglio1!$B$1:$K$1</c:f>
              <c:strCache>
                <c:ptCount val="10"/>
                <c:pt idx="0">
                  <c:v>60- 89</c:v>
                </c:pt>
                <c:pt idx="1">
                  <c:v>90-119</c:v>
                </c:pt>
                <c:pt idx="2">
                  <c:v>120-149</c:v>
                </c:pt>
                <c:pt idx="3">
                  <c:v>150-179</c:v>
                </c:pt>
                <c:pt idx="4">
                  <c:v>180-209</c:v>
                </c:pt>
                <c:pt idx="5">
                  <c:v>210-239</c:v>
                </c:pt>
                <c:pt idx="6">
                  <c:v>240-269</c:v>
                </c:pt>
                <c:pt idx="7">
                  <c:v>270-299</c:v>
                </c:pt>
                <c:pt idx="8">
                  <c:v>300-330</c:v>
                </c:pt>
                <c:pt idx="9">
                  <c:v>&gt;330</c:v>
                </c:pt>
              </c:strCache>
            </c:strRef>
          </c:cat>
          <c:val>
            <c:numRef>
              <c:f>Foglio1!$B$3:$K$3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9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5488"/>
        <c:axId val="25313664"/>
      </c:barChart>
      <c:catAx>
        <c:axId val="25295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313664"/>
        <c:crosses val="autoZero"/>
        <c:auto val="1"/>
        <c:lblAlgn val="ctr"/>
        <c:lblOffset val="100"/>
        <c:noMultiLvlLbl val="0"/>
      </c:catAx>
      <c:valAx>
        <c:axId val="25313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295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TNC SCO rilasciate nel 2015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45E-2"/>
                  <c:y val="7.178842228054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Foglio1!$A$1:$B$1</c:f>
              <c:strCache>
                <c:ptCount val="2"/>
                <c:pt idx="0">
                  <c:v>TNC&lt;=120</c:v>
                </c:pt>
                <c:pt idx="1">
                  <c:v>TNC&gt;120</c:v>
                </c:pt>
              </c:strCache>
            </c:strRef>
          </c:cat>
          <c:val>
            <c:numRef>
              <c:f>Foglio1!$A$2:$B$2</c:f>
              <c:numCache>
                <c:formatCode>General</c:formatCode>
                <c:ptCount val="2"/>
                <c:pt idx="0">
                  <c:v>5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99"/>
            </a:pPr>
            <a:r>
              <a:rPr lang="en-US" sz="1599" b="0" dirty="0" smtClean="0"/>
              <a:t>Adjusted 1-year Overall</a:t>
            </a:r>
            <a:r>
              <a:rPr lang="en-US" sz="1599" b="0" baseline="0" dirty="0" smtClean="0"/>
              <a:t> Survival</a:t>
            </a:r>
            <a:endParaRPr lang="en-US" sz="1600" b="0" dirty="0"/>
          </a:p>
        </c:rich>
      </c:tx>
      <c:layout>
        <c:manualLayout>
          <c:xMode val="edge"/>
          <c:yMode val="edge"/>
          <c:x val="0.313788539438351"/>
          <c:y val="6.45162312457421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47248954991699"/>
          <c:y val="4.8370163406993502E-2"/>
          <c:w val="0.871552201808107"/>
          <c:h val="0.72503619507239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Survival</c:v>
                </c:pt>
              </c:strCache>
            </c:strRef>
          </c:tx>
          <c:spPr>
            <a:ln w="25374"/>
          </c:spPr>
          <c:marker>
            <c:symbol val="square"/>
            <c:size val="6"/>
          </c:marker>
          <c:trendline>
            <c:spPr>
              <a:ln w="25374">
                <a:solidFill>
                  <a:srgbClr val="07367B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Sheet1!$A$2:$A$23</c:f>
              <c:strCache>
                <c:ptCount val="22"/>
                <c:pt idx="0">
                  <c:v>1987-90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40</c:v>
                </c:pt>
                <c:pt idx="1">
                  <c:v>38</c:v>
                </c:pt>
                <c:pt idx="2">
                  <c:v>49</c:v>
                </c:pt>
                <c:pt idx="3">
                  <c:v>37</c:v>
                </c:pt>
                <c:pt idx="4">
                  <c:v>47</c:v>
                </c:pt>
                <c:pt idx="5">
                  <c:v>45</c:v>
                </c:pt>
                <c:pt idx="6">
                  <c:v>43</c:v>
                </c:pt>
                <c:pt idx="7">
                  <c:v>45</c:v>
                </c:pt>
                <c:pt idx="8">
                  <c:v>49</c:v>
                </c:pt>
                <c:pt idx="9">
                  <c:v>56</c:v>
                </c:pt>
                <c:pt idx="10">
                  <c:v>51</c:v>
                </c:pt>
                <c:pt idx="11">
                  <c:v>43</c:v>
                </c:pt>
                <c:pt idx="12">
                  <c:v>59</c:v>
                </c:pt>
                <c:pt idx="13">
                  <c:v>61</c:v>
                </c:pt>
                <c:pt idx="14">
                  <c:v>59</c:v>
                </c:pt>
                <c:pt idx="15">
                  <c:v>66</c:v>
                </c:pt>
                <c:pt idx="16">
                  <c:v>66</c:v>
                </c:pt>
                <c:pt idx="17">
                  <c:v>69</c:v>
                </c:pt>
                <c:pt idx="18">
                  <c:v>69</c:v>
                </c:pt>
                <c:pt idx="19">
                  <c:v>69</c:v>
                </c:pt>
                <c:pt idx="20">
                  <c:v>71</c:v>
                </c:pt>
                <c:pt idx="21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17568"/>
        <c:axId val="24723840"/>
      </c:lineChart>
      <c:catAx>
        <c:axId val="2471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4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b="0"/>
                  <a:t>Year of Transplant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0"/>
            </a:pPr>
            <a:endParaRPr lang="it-IT"/>
          </a:p>
        </c:txPr>
        <c:crossAx val="24723840"/>
        <c:crosses val="autoZero"/>
        <c:auto val="1"/>
        <c:lblAlgn val="ctr"/>
        <c:lblOffset val="100"/>
        <c:noMultiLvlLbl val="0"/>
      </c:catAx>
      <c:valAx>
        <c:axId val="247238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594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b="0"/>
                  <a:t>Probability, %</a:t>
                </a:r>
              </a:p>
            </c:rich>
          </c:tx>
          <c:layout>
            <c:manualLayout>
              <c:xMode val="edge"/>
              <c:yMode val="edge"/>
              <c:x val="1.3888853488689601E-2"/>
              <c:y val="0.21749225008845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0"/>
            </a:pPr>
            <a:endParaRPr lang="it-IT"/>
          </a:p>
        </c:txPr>
        <c:crossAx val="2471756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99" b="0"/>
            </a:pPr>
            <a:r>
              <a:rPr lang="en-US" sz="1599" b="0" dirty="0" smtClean="0"/>
              <a:t>Adjusted 1-year Overall</a:t>
            </a:r>
            <a:r>
              <a:rPr lang="en-US" sz="1599" b="0" baseline="0" dirty="0" smtClean="0"/>
              <a:t> Survival</a:t>
            </a:r>
            <a:endParaRPr lang="en-US" sz="1600" b="0" dirty="0"/>
          </a:p>
        </c:rich>
      </c:tx>
      <c:layout>
        <c:manualLayout>
          <c:xMode val="edge"/>
          <c:yMode val="edge"/>
          <c:x val="0.313788539438351"/>
          <c:y val="6.45162312457421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47248954991699"/>
          <c:y val="4.8370163406993502E-2"/>
          <c:w val="0.871552201808107"/>
          <c:h val="0.72503619507239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Survival</c:v>
                </c:pt>
              </c:strCache>
            </c:strRef>
          </c:tx>
          <c:spPr>
            <a:ln w="25374"/>
          </c:spPr>
          <c:marker>
            <c:symbol val="square"/>
            <c:size val="6"/>
          </c:marker>
          <c:trendline>
            <c:spPr>
              <a:ln w="25374">
                <a:solidFill>
                  <a:srgbClr val="07367B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Sheet1!$A$2:$A$9</c:f>
              <c:strCache>
                <c:ptCount val="8"/>
                <c:pt idx="0">
                  <c:v>2000-2004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65</c:v>
                </c:pt>
                <c:pt idx="1">
                  <c:v>57</c:v>
                </c:pt>
                <c:pt idx="2">
                  <c:v>71</c:v>
                </c:pt>
                <c:pt idx="3">
                  <c:v>68</c:v>
                </c:pt>
                <c:pt idx="4">
                  <c:v>67</c:v>
                </c:pt>
                <c:pt idx="5">
                  <c:v>68</c:v>
                </c:pt>
                <c:pt idx="6">
                  <c:v>74</c:v>
                </c:pt>
                <c:pt idx="7">
                  <c:v>70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</c:strCache>
            </c:strRef>
          </c:tx>
          <c:cat>
            <c:strRef>
              <c:f>Sheet1!$A$2:$A$9</c:f>
              <c:strCache>
                <c:ptCount val="8"/>
                <c:pt idx="0">
                  <c:v>2000-2004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12544"/>
        <c:axId val="24818816"/>
      </c:lineChart>
      <c:catAx>
        <c:axId val="2481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400" b="0" dirty="0"/>
                  <a:t>Year of Transplant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0"/>
            </a:pPr>
            <a:endParaRPr lang="it-IT"/>
          </a:p>
        </c:txPr>
        <c:crossAx val="24818816"/>
        <c:crosses val="autoZero"/>
        <c:auto val="1"/>
        <c:lblAlgn val="ctr"/>
        <c:lblOffset val="100"/>
        <c:noMultiLvlLbl val="0"/>
      </c:catAx>
      <c:valAx>
        <c:axId val="2481881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400" b="0"/>
                  <a:t>Probability, %</a:t>
                </a:r>
              </a:p>
            </c:rich>
          </c:tx>
          <c:layout>
            <c:manualLayout>
              <c:xMode val="edge"/>
              <c:yMode val="edge"/>
              <c:x val="1.3888853488689601E-2"/>
              <c:y val="0.21749225008845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 b="0"/>
            </a:pPr>
            <a:endParaRPr lang="it-IT"/>
          </a:p>
        </c:txPr>
        <c:crossAx val="248125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'[Grafico in Microsoft PowerPoint]Sheet1'!$A$2</c:f>
              <c:strCache>
                <c:ptCount val="1"/>
                <c:pt idx="0">
                  <c:v>internazionali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51151790743094E-3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6551151790743397E-3"/>
                  <c:y val="-2.074932850598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965345537223019E-3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965345537223019E-3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'[Grafico in Microsoft PowerPoint]Sheet1'!$B$1:$Q$1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'[Grafico in Microsoft PowerPoint]Sheet1'!$B$2:$Q$2</c:f>
              <c:numCache>
                <c:formatCode>General</c:formatCode>
                <c:ptCount val="16"/>
                <c:pt idx="0">
                  <c:v>777</c:v>
                </c:pt>
                <c:pt idx="1">
                  <c:v>947</c:v>
                </c:pt>
                <c:pt idx="2">
                  <c:v>943</c:v>
                </c:pt>
                <c:pt idx="3">
                  <c:v>986</c:v>
                </c:pt>
                <c:pt idx="4">
                  <c:v>1066</c:v>
                </c:pt>
                <c:pt idx="5">
                  <c:v>1117</c:v>
                </c:pt>
                <c:pt idx="6">
                  <c:v>1461</c:v>
                </c:pt>
                <c:pt idx="7">
                  <c:v>2016</c:v>
                </c:pt>
                <c:pt idx="8">
                  <c:v>2184</c:v>
                </c:pt>
                <c:pt idx="9">
                  <c:v>2168</c:v>
                </c:pt>
                <c:pt idx="10">
                  <c:v>2284</c:v>
                </c:pt>
                <c:pt idx="11">
                  <c:v>2025</c:v>
                </c:pt>
                <c:pt idx="12">
                  <c:v>1664</c:v>
                </c:pt>
                <c:pt idx="13">
                  <c:v>1677</c:v>
                </c:pt>
                <c:pt idx="14">
                  <c:v>1666</c:v>
                </c:pt>
                <c:pt idx="15">
                  <c:v>1647</c:v>
                </c:pt>
              </c:numCache>
            </c:numRef>
          </c:val>
        </c:ser>
        <c:ser>
          <c:idx val="1"/>
          <c:order val="1"/>
          <c:tx>
            <c:strRef>
              <c:f>'[Grafico in Microsoft PowerPoint]Sheet1'!$A$3</c:f>
              <c:strCache>
                <c:ptCount val="1"/>
                <c:pt idx="0">
                  <c:v>nazionali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89603661166905E-2"/>
                  <c:y val="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40921432594718E-2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85806253520377E-2"/>
                  <c:y val="-5.187332126495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306910744460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51151790743398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85806253520377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75575895371699E-3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275575895371699E-3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6.620460716297359E-3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4896036611669057E-2"/>
                  <c:y val="-2.334319879490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1516497327966538E-2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'[Grafico in Microsoft PowerPoint]Sheet1'!$B$1:$Q$1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'[Grafico in Microsoft PowerPoint]Sheet1'!$B$3:$Q$3</c:f>
              <c:numCache>
                <c:formatCode>General</c:formatCode>
                <c:ptCount val="16"/>
                <c:pt idx="0">
                  <c:v>592</c:v>
                </c:pt>
                <c:pt idx="1">
                  <c:v>641</c:v>
                </c:pt>
                <c:pt idx="2">
                  <c:v>660</c:v>
                </c:pt>
                <c:pt idx="3">
                  <c:v>913</c:v>
                </c:pt>
                <c:pt idx="4">
                  <c:v>975</c:v>
                </c:pt>
                <c:pt idx="5">
                  <c:v>1058</c:v>
                </c:pt>
                <c:pt idx="6">
                  <c:v>1083</c:v>
                </c:pt>
                <c:pt idx="7">
                  <c:v>1172</c:v>
                </c:pt>
                <c:pt idx="8">
                  <c:v>1393</c:v>
                </c:pt>
                <c:pt idx="9">
                  <c:v>1416</c:v>
                </c:pt>
                <c:pt idx="10">
                  <c:v>1540</c:v>
                </c:pt>
                <c:pt idx="11">
                  <c:v>1563</c:v>
                </c:pt>
                <c:pt idx="12">
                  <c:v>1622</c:v>
                </c:pt>
                <c:pt idx="13">
                  <c:v>1527</c:v>
                </c:pt>
                <c:pt idx="14">
                  <c:v>1661</c:v>
                </c:pt>
                <c:pt idx="15">
                  <c:v>1665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409024"/>
        <c:axId val="23410560"/>
        <c:axId val="0"/>
      </c:bar3DChart>
      <c:catAx>
        <c:axId val="234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410560"/>
        <c:crosses val="autoZero"/>
        <c:auto val="1"/>
        <c:lblAlgn val="ctr"/>
        <c:lblOffset val="100"/>
        <c:noMultiLvlLbl val="0"/>
      </c:catAx>
      <c:valAx>
        <c:axId val="2341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409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7409652253873459E-2"/>
          <c:y val="6.9565226463895471E-2"/>
          <c:w val="0.33324283452698378"/>
          <c:h val="7.5922084859664479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0857298692614"/>
          <c:y val="0.13583333333333333"/>
          <c:w val="0.55382854026147721"/>
          <c:h val="0.80166666666666664"/>
        </c:manualLayout>
      </c:layout>
      <c:pieChart>
        <c:varyColors val="1"/>
        <c:ser>
          <c:idx val="0"/>
          <c:order val="0"/>
          <c:explosion val="18"/>
          <c:dPt>
            <c:idx val="0"/>
            <c:bubble3D val="0"/>
            <c:explosion val="0"/>
            <c:spPr>
              <a:solidFill>
                <a:srgbClr val="CCFF33"/>
              </a:solidFill>
            </c:spPr>
          </c:dPt>
          <c:dPt>
            <c:idx val="1"/>
            <c:bubble3D val="0"/>
            <c:explosion val="46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explosion val="43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explosion val="40"/>
          </c:dPt>
          <c:dPt>
            <c:idx val="4"/>
            <c:bubble3D val="0"/>
            <c:explosion val="5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explosion val="49"/>
          </c:dPt>
          <c:dPt>
            <c:idx val="6"/>
            <c:bubble3D val="0"/>
            <c:explosion val="54"/>
          </c:dPt>
          <c:dPt>
            <c:idx val="7"/>
            <c:bubble3D val="0"/>
            <c:explosion val="53"/>
          </c:dPt>
          <c:dPt>
            <c:idx val="8"/>
            <c:bubble3D val="0"/>
            <c:explosion val="7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explosion val="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bubble3D val="0"/>
            <c:explosion val="4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-0.12500493790694706"/>
                  <c:y val="2.56988195318065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641992485202261"/>
                  <c:y val="-2.23065671283042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4269739703050258"/>
                  <c:y val="3.57396307478309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'esito ricerche chiuse'!$A$2:$A$13</c:f>
              <c:strCache>
                <c:ptCount val="12"/>
                <c:pt idx="0">
                  <c:v>auto TX</c:v>
                </c:pt>
                <c:pt idx="1">
                  <c:v>Decesso</c:v>
                </c:pt>
                <c:pt idx="2">
                  <c:v>Inidoneità</c:v>
                </c:pt>
                <c:pt idx="3">
                  <c:v>perso al F-up</c:v>
                </c:pt>
                <c:pt idx="4">
                  <c:v>Ricerca neg</c:v>
                </c:pt>
                <c:pt idx="5">
                  <c:v>Ritiro consenso</c:v>
                </c:pt>
                <c:pt idx="6">
                  <c:v>Guarigione</c:v>
                </c:pt>
                <c:pt idx="7">
                  <c:v>Terapie alternative</c:v>
                </c:pt>
                <c:pt idx="8">
                  <c:v>Tx  APLO</c:v>
                </c:pt>
                <c:pt idx="9">
                  <c:v>TX  fam mm</c:v>
                </c:pt>
                <c:pt idx="10">
                  <c:v>TX  CORD</c:v>
                </c:pt>
                <c:pt idx="11">
                  <c:v>TX UD</c:v>
                </c:pt>
              </c:strCache>
            </c:strRef>
          </c:cat>
          <c:val>
            <c:numRef>
              <c:f>'esito ricerche chiuse'!$B$2:$B$13</c:f>
              <c:numCache>
                <c:formatCode>General</c:formatCode>
                <c:ptCount val="12"/>
                <c:pt idx="0">
                  <c:v>15</c:v>
                </c:pt>
                <c:pt idx="1">
                  <c:v>281</c:v>
                </c:pt>
                <c:pt idx="2">
                  <c:v>107</c:v>
                </c:pt>
                <c:pt idx="3">
                  <c:v>82</c:v>
                </c:pt>
                <c:pt idx="4">
                  <c:v>8</c:v>
                </c:pt>
                <c:pt idx="5">
                  <c:v>40</c:v>
                </c:pt>
                <c:pt idx="6">
                  <c:v>34</c:v>
                </c:pt>
                <c:pt idx="7">
                  <c:v>60</c:v>
                </c:pt>
                <c:pt idx="8">
                  <c:v>248</c:v>
                </c:pt>
                <c:pt idx="9">
                  <c:v>30</c:v>
                </c:pt>
                <c:pt idx="10">
                  <c:v>25</c:v>
                </c:pt>
                <c:pt idx="11">
                  <c:v>704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Foglio1!$A$2:$A$7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DRB</c:v>
                </c:pt>
                <c:pt idx="4">
                  <c:v>DQB</c:v>
                </c:pt>
                <c:pt idx="5">
                  <c:v>DPB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85</c:v>
                </c:pt>
                <c:pt idx="1">
                  <c:v>188</c:v>
                </c:pt>
                <c:pt idx="2">
                  <c:v>44</c:v>
                </c:pt>
                <c:pt idx="3">
                  <c:v>221</c:v>
                </c:pt>
                <c:pt idx="4">
                  <c:v>32</c:v>
                </c:pt>
                <c:pt idx="5">
                  <c:v>76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Foglio1!$A$2:$A$7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DRB</c:v>
                </c:pt>
                <c:pt idx="4">
                  <c:v>DQB</c:v>
                </c:pt>
                <c:pt idx="5">
                  <c:v>DPB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485</c:v>
                </c:pt>
                <c:pt idx="1">
                  <c:v>816</c:v>
                </c:pt>
                <c:pt idx="2">
                  <c:v>262</c:v>
                </c:pt>
                <c:pt idx="3">
                  <c:v>543</c:v>
                </c:pt>
                <c:pt idx="4">
                  <c:v>75</c:v>
                </c:pt>
                <c:pt idx="5">
                  <c:v>125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Foglio1!$A$2:$A$7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DRB</c:v>
                </c:pt>
                <c:pt idx="4">
                  <c:v>DQB</c:v>
                </c:pt>
                <c:pt idx="5">
                  <c:v>DPB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3356</c:v>
                </c:pt>
                <c:pt idx="1">
                  <c:v>4179</c:v>
                </c:pt>
                <c:pt idx="2">
                  <c:v>2902</c:v>
                </c:pt>
                <c:pt idx="3">
                  <c:v>1978</c:v>
                </c:pt>
                <c:pt idx="4">
                  <c:v>900</c:v>
                </c:pt>
                <c:pt idx="5">
                  <c:v>630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24768"/>
        <c:axId val="21026304"/>
      </c:barChart>
      <c:catAx>
        <c:axId val="21024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26304"/>
        <c:crosses val="autoZero"/>
        <c:auto val="1"/>
        <c:lblAlgn val="ctr"/>
        <c:lblOffset val="100"/>
        <c:noMultiLvlLbl val="0"/>
      </c:catAx>
      <c:valAx>
        <c:axId val="2102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8/8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IBMDR</c:v>
                </c:pt>
                <c:pt idx="1">
                  <c:v>DE</c:v>
                </c:pt>
                <c:pt idx="2">
                  <c:v>GB</c:v>
                </c:pt>
                <c:pt idx="3">
                  <c:v>USA</c:v>
                </c:pt>
                <c:pt idx="4">
                  <c:v>IL</c:v>
                </c:pt>
                <c:pt idx="5">
                  <c:v>F</c:v>
                </c:pt>
                <c:pt idx="6">
                  <c:v>PL</c:v>
                </c:pt>
                <c:pt idx="7">
                  <c:v>CY</c:v>
                </c:pt>
              </c:strCache>
            </c:strRef>
          </c:cat>
          <c:val>
            <c:numRef>
              <c:f>Foglio1!$B$2:$I$2</c:f>
              <c:numCache>
                <c:formatCode>General</c:formatCode>
                <c:ptCount val="8"/>
                <c:pt idx="0">
                  <c:v>895</c:v>
                </c:pt>
                <c:pt idx="1">
                  <c:v>1965</c:v>
                </c:pt>
                <c:pt idx="2">
                  <c:v>46</c:v>
                </c:pt>
                <c:pt idx="3">
                  <c:v>664</c:v>
                </c:pt>
                <c:pt idx="4">
                  <c:v>138</c:v>
                </c:pt>
                <c:pt idx="5">
                  <c:v>48</c:v>
                </c:pt>
                <c:pt idx="6">
                  <c:v>138</c:v>
                </c:pt>
                <c:pt idx="7">
                  <c:v>17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7/8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IBMDR</c:v>
                </c:pt>
                <c:pt idx="1">
                  <c:v>DE</c:v>
                </c:pt>
                <c:pt idx="2">
                  <c:v>GB</c:v>
                </c:pt>
                <c:pt idx="3">
                  <c:v>USA</c:v>
                </c:pt>
                <c:pt idx="4">
                  <c:v>IL</c:v>
                </c:pt>
                <c:pt idx="5">
                  <c:v>F</c:v>
                </c:pt>
                <c:pt idx="6">
                  <c:v>PL</c:v>
                </c:pt>
                <c:pt idx="7">
                  <c:v>CY</c:v>
                </c:pt>
              </c:strCache>
            </c:strRef>
          </c:cat>
          <c:val>
            <c:numRef>
              <c:f>Foglio1!$B$3:$I$3</c:f>
              <c:numCache>
                <c:formatCode>General</c:formatCode>
                <c:ptCount val="8"/>
                <c:pt idx="0">
                  <c:v>615</c:v>
                </c:pt>
                <c:pt idx="1">
                  <c:v>1510</c:v>
                </c:pt>
                <c:pt idx="2">
                  <c:v>38</c:v>
                </c:pt>
                <c:pt idx="3">
                  <c:v>542</c:v>
                </c:pt>
                <c:pt idx="4">
                  <c:v>124</c:v>
                </c:pt>
                <c:pt idx="5">
                  <c:v>46</c:v>
                </c:pt>
                <c:pt idx="6">
                  <c:v>143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61120"/>
        <c:axId val="23862656"/>
      </c:barChart>
      <c:catAx>
        <c:axId val="238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62656"/>
        <c:crosses val="autoZero"/>
        <c:auto val="1"/>
        <c:lblAlgn val="ctr"/>
        <c:lblOffset val="100"/>
        <c:noMultiLvlLbl val="0"/>
      </c:catAx>
      <c:valAx>
        <c:axId val="2386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86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11922373339687"/>
          <c:y val="0.44295525544242725"/>
          <c:w val="0.14541276279858956"/>
          <c:h val="0.1081108690371503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b="0"/>
              <a:t>Fasce di età e genere dei donatori</a:t>
            </a:r>
          </a:p>
        </c:rich>
      </c:tx>
      <c:layout>
        <c:manualLayout>
          <c:xMode val="edge"/>
          <c:yMode val="edge"/>
          <c:x val="0.16296522309711287"/>
          <c:y val="4.6296296296296294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766185476815392E-2"/>
          <c:y val="0.13991690148134706"/>
          <c:w val="0.77370603674540683"/>
          <c:h val="0.73090303141876112"/>
        </c:manualLayout>
      </c:layout>
      <c:lineChart>
        <c:grouping val="standard"/>
        <c:varyColors val="0"/>
        <c:ser>
          <c:idx val="0"/>
          <c:order val="0"/>
          <c:tx>
            <c:strRef>
              <c:f>Foglio1!$J$2</c:f>
              <c:strCache>
                <c:ptCount val="1"/>
                <c:pt idx="0">
                  <c:v>M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3333333333333332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000000000000001E-2"/>
                  <c:y val="-2.777814231554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89E-2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5555555555558E-3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66666666666676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Foglio1!$K$1:$Q$1</c:f>
              <c:strCache>
                <c:ptCount val="7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46-50</c:v>
                </c:pt>
                <c:pt idx="6">
                  <c:v>51-55</c:v>
                </c:pt>
              </c:strCache>
            </c:strRef>
          </c:cat>
          <c:val>
            <c:numRef>
              <c:f>Foglio1!$K$2:$Q$2</c:f>
              <c:numCache>
                <c:formatCode>General</c:formatCode>
                <c:ptCount val="7"/>
                <c:pt idx="0">
                  <c:v>64</c:v>
                </c:pt>
                <c:pt idx="1">
                  <c:v>63</c:v>
                </c:pt>
                <c:pt idx="2">
                  <c:v>65</c:v>
                </c:pt>
                <c:pt idx="3">
                  <c:v>79</c:v>
                </c:pt>
                <c:pt idx="4">
                  <c:v>60</c:v>
                </c:pt>
                <c:pt idx="5">
                  <c:v>17</c:v>
                </c:pt>
                <c:pt idx="6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Foglio1!$J$3</c:f>
              <c:strCache>
                <c:ptCount val="1"/>
                <c:pt idx="0">
                  <c:v>F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33333333333334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12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33333333333333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55555555555555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Foglio1!$K$1:$Q$1</c:f>
              <c:strCache>
                <c:ptCount val="7"/>
                <c:pt idx="0">
                  <c:v>18-25</c:v>
                </c:pt>
                <c:pt idx="1">
                  <c:v>26-30</c:v>
                </c:pt>
                <c:pt idx="2">
                  <c:v>31-35</c:v>
                </c:pt>
                <c:pt idx="3">
                  <c:v>36-40</c:v>
                </c:pt>
                <c:pt idx="4">
                  <c:v>41-45</c:v>
                </c:pt>
                <c:pt idx="5">
                  <c:v>46-50</c:v>
                </c:pt>
                <c:pt idx="6">
                  <c:v>51-55</c:v>
                </c:pt>
              </c:strCache>
            </c:strRef>
          </c:cat>
          <c:val>
            <c:numRef>
              <c:f>Foglio1!$K$3:$Q$3</c:f>
              <c:numCache>
                <c:formatCode>General</c:formatCode>
                <c:ptCount val="7"/>
                <c:pt idx="0">
                  <c:v>42</c:v>
                </c:pt>
                <c:pt idx="1">
                  <c:v>36</c:v>
                </c:pt>
                <c:pt idx="2">
                  <c:v>31</c:v>
                </c:pt>
                <c:pt idx="3">
                  <c:v>31</c:v>
                </c:pt>
                <c:pt idx="4">
                  <c:v>12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53632"/>
        <c:axId val="24055168"/>
      </c:lineChart>
      <c:catAx>
        <c:axId val="24053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55168"/>
        <c:crosses val="autoZero"/>
        <c:auto val="1"/>
        <c:lblAlgn val="ctr"/>
        <c:lblOffset val="100"/>
        <c:noMultiLvlLbl val="0"/>
      </c:catAx>
      <c:valAx>
        <c:axId val="24055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0536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18055555555556"/>
          <c:y val="0.16378381282261767"/>
          <c:w val="0.10708333333333334"/>
          <c:h val="0.1504558822469619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5.1400554097404488E-2"/>
          <c:w val="0.84891535433070853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età media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Foglio1!$B$1:$D$1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Foglio1!$B$2:$D$2</c:f>
              <c:numCache>
                <c:formatCode>General</c:formatCode>
                <c:ptCount val="3"/>
                <c:pt idx="0">
                  <c:v>33.78</c:v>
                </c:pt>
                <c:pt idx="1">
                  <c:v>33.18</c:v>
                </c:pt>
                <c:pt idx="2">
                  <c:v>32.5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età media 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Foglio1!$B$1:$D$1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Foglio1!$B$3:$D$3</c:f>
              <c:numCache>
                <c:formatCode>General</c:formatCode>
                <c:ptCount val="3"/>
                <c:pt idx="0">
                  <c:v>34.86</c:v>
                </c:pt>
                <c:pt idx="1">
                  <c:v>34.74</c:v>
                </c:pt>
                <c:pt idx="2">
                  <c:v>32.9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età media F</c:v>
                </c:pt>
              </c:strCache>
            </c:strRef>
          </c:tx>
          <c:spPr>
            <a:solidFill>
              <a:srgbClr val="C25552"/>
            </a:solidFill>
          </c:spPr>
          <c:invertIfNegative val="0"/>
          <c:cat>
            <c:numRef>
              <c:f>Foglio1!$B$1:$D$1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Foglio1!$B$4:$D$4</c:f>
              <c:numCache>
                <c:formatCode>General</c:formatCode>
                <c:ptCount val="3"/>
                <c:pt idx="0">
                  <c:v>31.65</c:v>
                </c:pt>
                <c:pt idx="1">
                  <c:v>29.25</c:v>
                </c:pt>
                <c:pt idx="2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241664"/>
        <c:axId val="24243200"/>
        <c:axId val="0"/>
      </c:bar3DChart>
      <c:catAx>
        <c:axId val="242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43200"/>
        <c:crosses val="autoZero"/>
        <c:auto val="1"/>
        <c:lblAlgn val="ctr"/>
        <c:lblOffset val="100"/>
        <c:noMultiLvlLbl val="0"/>
      </c:catAx>
      <c:valAx>
        <c:axId val="2424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4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12598425196845"/>
          <c:y val="8.6832895888014003E-3"/>
          <c:w val="0.19020734908136483"/>
          <c:h val="0.25115157480314959"/>
        </c:manualLayout>
      </c:layout>
      <c:overlay val="0"/>
      <c:spPr>
        <a:ln>
          <a:solidFill>
            <a:srgbClr val="FFFFFF">
              <a:lumMod val="75000"/>
            </a:srgb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it-IT" sz="1600" b="0" dirty="0" smtClean="0"/>
              <a:t>Probabilità</a:t>
            </a:r>
            <a:r>
              <a:rPr lang="it-IT" sz="1600" b="0" baseline="0" dirty="0" smtClean="0"/>
              <a:t> di reperire donatore 10/10 o 9/10  </a:t>
            </a:r>
            <a:r>
              <a:rPr lang="it-IT" sz="1600" b="0" baseline="0" dirty="0" err="1" smtClean="0"/>
              <a:t>matched</a:t>
            </a:r>
            <a:endParaRPr lang="it-IT" sz="16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3m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EUROPA</c:v>
                </c:pt>
                <c:pt idx="1">
                  <c:v>SUD-OVEST ASIA</c:v>
                </c:pt>
                <c:pt idx="2">
                  <c:v>NORD AFRICA</c:v>
                </c:pt>
                <c:pt idx="3">
                  <c:v>SUD ASIA</c:v>
                </c:pt>
                <c:pt idx="4">
                  <c:v>CENTRO-SUD AMERICA</c:v>
                </c:pt>
                <c:pt idx="5">
                  <c:v>CENTRO AFRICA</c:v>
                </c:pt>
                <c:pt idx="6">
                  <c:v>SUD-EST ASIA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0.48</c:v>
                </c:pt>
                <c:pt idx="1">
                  <c:v>0.28599999999999998</c:v>
                </c:pt>
                <c:pt idx="2">
                  <c:v>0.36699999999999999</c:v>
                </c:pt>
                <c:pt idx="3">
                  <c:v>0.34799999999999998</c:v>
                </c:pt>
                <c:pt idx="4">
                  <c:v>0.307</c:v>
                </c:pt>
                <c:pt idx="5">
                  <c:v>0.14399999999999999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6m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EUROPA</c:v>
                </c:pt>
                <c:pt idx="1">
                  <c:v>SUD-OVEST ASIA</c:v>
                </c:pt>
                <c:pt idx="2">
                  <c:v>NORD AFRICA</c:v>
                </c:pt>
                <c:pt idx="3">
                  <c:v>SUD ASIA</c:v>
                </c:pt>
                <c:pt idx="4">
                  <c:v>CENTRO-SUD AMERICA</c:v>
                </c:pt>
                <c:pt idx="5">
                  <c:v>CENTRO AFRICA</c:v>
                </c:pt>
                <c:pt idx="6">
                  <c:v>SUD-EST ASIA</c:v>
                </c:pt>
              </c:strCache>
            </c:strRef>
          </c:cat>
          <c:val>
            <c:numRef>
              <c:f>Foglio1!$C$2:$C$8</c:f>
              <c:numCache>
                <c:formatCode>General</c:formatCode>
                <c:ptCount val="7"/>
                <c:pt idx="0">
                  <c:v>0.70599999999999996</c:v>
                </c:pt>
                <c:pt idx="1">
                  <c:v>0.57099999999999995</c:v>
                </c:pt>
                <c:pt idx="2">
                  <c:v>0.48599999999999999</c:v>
                </c:pt>
                <c:pt idx="3">
                  <c:v>0.39800000000000002</c:v>
                </c:pt>
                <c:pt idx="4">
                  <c:v>0.49399999999999999</c:v>
                </c:pt>
                <c:pt idx="5">
                  <c:v>0.35799999999999998</c:v>
                </c:pt>
                <c:pt idx="6">
                  <c:v>0.27100000000000002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9m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255886296871407E-2"/>
                  <c:y val="2.7992921421428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Foglio1!$A$2:$A$8</c:f>
              <c:strCache>
                <c:ptCount val="7"/>
                <c:pt idx="0">
                  <c:v>EUROPA</c:v>
                </c:pt>
                <c:pt idx="1">
                  <c:v>SUD-OVEST ASIA</c:v>
                </c:pt>
                <c:pt idx="2">
                  <c:v>NORD AFRICA</c:v>
                </c:pt>
                <c:pt idx="3">
                  <c:v>SUD ASIA</c:v>
                </c:pt>
                <c:pt idx="4">
                  <c:v>CENTRO-SUD AMERICA</c:v>
                </c:pt>
                <c:pt idx="5">
                  <c:v>CENTRO AFRICA</c:v>
                </c:pt>
                <c:pt idx="6">
                  <c:v>SUD-EST ASIA</c:v>
                </c:pt>
              </c:strCache>
            </c:strRef>
          </c:cat>
          <c:val>
            <c:numRef>
              <c:f>Foglio1!$D$2:$D$8</c:f>
              <c:numCache>
                <c:formatCode>General</c:formatCode>
                <c:ptCount val="7"/>
                <c:pt idx="0">
                  <c:v>0.80800000000000005</c:v>
                </c:pt>
                <c:pt idx="1">
                  <c:v>0.57099999999999995</c:v>
                </c:pt>
                <c:pt idx="2">
                  <c:v>0.65700000000000003</c:v>
                </c:pt>
                <c:pt idx="3">
                  <c:v>0.65600000000000003</c:v>
                </c:pt>
                <c:pt idx="4">
                  <c:v>0.65100000000000002</c:v>
                </c:pt>
                <c:pt idx="5">
                  <c:v>0.38600000000000001</c:v>
                </c:pt>
                <c:pt idx="6">
                  <c:v>0.45300000000000001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96288"/>
        <c:axId val="24005632"/>
      </c:barChart>
      <c:catAx>
        <c:axId val="23996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05632"/>
        <c:crosses val="autoZero"/>
        <c:auto val="1"/>
        <c:lblAlgn val="ctr"/>
        <c:lblOffset val="100"/>
        <c:noMultiLvlLbl val="0"/>
      </c:catAx>
      <c:valAx>
        <c:axId val="24005632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3996288"/>
        <c:crosses val="autoZero"/>
        <c:crossBetween val="between"/>
      </c:valAx>
    </c:plotArea>
    <c:legend>
      <c:legendPos val="t"/>
      <c:layout/>
      <c:overlay val="0"/>
      <c:spPr>
        <a:solidFill>
          <a:srgbClr val="FFFFFF"/>
        </a:solidFill>
        <a:ln>
          <a:solidFill>
            <a:srgbClr val="FFFFFF">
              <a:lumMod val="85000"/>
            </a:srgbClr>
          </a:solidFill>
        </a:ln>
      </c:spPr>
      <c:txPr>
        <a:bodyPr/>
        <a:lstStyle/>
        <a:p>
          <a:pPr>
            <a:defRPr sz="1100"/>
          </a:pPr>
          <a:endParaRPr lang="it-IT"/>
        </a:p>
      </c:txPr>
    </c:legend>
    <c:plotVisOnly val="1"/>
    <c:dispBlanksAs val="gap"/>
    <c:showDLblsOverMax val="0"/>
  </c:chart>
  <c:spPr>
    <a:ln>
      <a:solidFill>
        <a:srgbClr val="FFFFFF">
          <a:lumMod val="65000"/>
        </a:srgbClr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6/6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pz. pediatrici</c:v>
                </c:pt>
                <c:pt idx="1">
                  <c:v>pz.adulti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5/6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pz. pediatrici</c:v>
                </c:pt>
                <c:pt idx="1">
                  <c:v>pz.adulti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4/6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pz. pediatrici</c:v>
                </c:pt>
                <c:pt idx="1">
                  <c:v>pz.adulti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33888"/>
        <c:axId val="24935424"/>
      </c:barChart>
      <c:catAx>
        <c:axId val="2493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4935424"/>
        <c:crosses val="autoZero"/>
        <c:auto val="1"/>
        <c:lblAlgn val="ctr"/>
        <c:lblOffset val="100"/>
        <c:noMultiLvlLbl val="0"/>
      </c:catAx>
      <c:valAx>
        <c:axId val="2493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3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pPr>
              <a:defRPr/>
            </a:pPr>
            <a:fld id="{360EA55D-BA5E-4C60-8C1D-29AE47BCC2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609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6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2988" y="762000"/>
            <a:ext cx="5078412" cy="380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AD815F5-4B96-4671-82C2-DFA0C0FCF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3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86D002-4FE4-4322-B214-279D79B9CDDE}" type="slidenum">
              <a:rPr lang="it-IT" sz="1200" b="0" smtClean="0"/>
              <a:pPr eaLnBrk="1" hangingPunct="1"/>
              <a:t>18</a:t>
            </a:fld>
            <a:endParaRPr lang="it-IT" sz="1200" b="0" smtClean="0"/>
          </a:p>
        </p:txBody>
      </p:sp>
      <p:sp>
        <p:nvSpPr>
          <p:cNvPr id="3379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Segnaposto note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3797" name="Segnaposto numero diapositiva 3"/>
          <p:cNvSpPr txBox="1">
            <a:spLocks noGrp="1"/>
          </p:cNvSpPr>
          <p:nvPr/>
        </p:nvSpPr>
        <p:spPr bwMode="auto">
          <a:xfrm>
            <a:off x="4038600" y="975360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2DE87F-BB5C-41F2-A70B-26BB1B473F60}" type="slidenum">
              <a:rPr lang="it-IT" sz="1200" b="0"/>
              <a:pPr algn="r" eaLnBrk="1" hangingPunct="1"/>
              <a:t>18</a:t>
            </a:fld>
            <a:endParaRPr lang="it-IT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935B-00AB-447B-9DDC-C959CE59E1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1" y="374043"/>
            <a:ext cx="6156013" cy="48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44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935B-00AB-447B-9DDC-C959CE59E1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1" y="374043"/>
            <a:ext cx="6156013" cy="483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44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2C97BB-9E85-4767-BD3C-36B20CC13B03}" type="slidenum">
              <a:rPr lang="it-IT" sz="1200" b="0" smtClean="0"/>
              <a:pPr eaLnBrk="1" hangingPunct="1"/>
              <a:t>24</a:t>
            </a:fld>
            <a:endParaRPr lang="it-IT" sz="1200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rIns="91431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CD0D6E-E3DA-499B-AF10-2FC5029396C0}" type="slidenum">
              <a:rPr lang="it-IT" smtClean="0"/>
              <a:pPr eaLnBrk="1" hangingPunct="1"/>
              <a:t>27</a:t>
            </a:fld>
            <a:endParaRPr 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4292-48F3-4CDE-AC7A-565AC149B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8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3C3E-21F4-46D6-88A2-C647E4F86A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7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6688" y="608013"/>
            <a:ext cx="1943100" cy="5487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4213" y="608013"/>
            <a:ext cx="5680075" cy="5487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F4BF-6A00-4952-9BDC-7C8C586F95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08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4213" y="608013"/>
            <a:ext cx="7775575" cy="54879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E73E-CC7C-4905-9EA4-34D8B3378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87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026D-499B-44A4-A83B-BC41FD0751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68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1891-AE62-4E2B-82F9-8CC6191BF9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81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4213" y="1979613"/>
            <a:ext cx="3811587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79613"/>
            <a:ext cx="3811588" cy="411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45D0-0B38-4A5A-98E4-FA87DEB62D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9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C227-5043-408C-BA20-889AD3F9BA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32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771F-0C37-43E2-844D-5F58E4485B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09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33D3-161A-4F0F-88E8-A072236FA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76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7F5C-03AA-47EE-ADBD-EE4E810FD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91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D2C-EC82-45C9-827B-152F2E5257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3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08013"/>
            <a:ext cx="7775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3" rIns="95766" bIns="47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79613"/>
            <a:ext cx="7775575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49988"/>
            <a:ext cx="19050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>
            <a:lvl1pPr defTabSz="957263">
              <a:defRPr sz="15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249988"/>
            <a:ext cx="28924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5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9988"/>
            <a:ext cx="19050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6" tIns="47883" rIns="95766" bIns="4788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500" b="0"/>
            </a:lvl1pPr>
          </a:lstStyle>
          <a:p>
            <a:pPr>
              <a:defRPr/>
            </a:pPr>
            <a:fld id="{A8B20C9F-FB1A-4D5F-9EDE-90CE641011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686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76400" indent="-238125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19.emf"/><Relationship Id="rId4" Type="http://schemas.openxmlformats.org/officeDocument/2006/relationships/oleObject" Target="../embeddings/Foglio_di_lavoro_di_Microsoft_Excel_97-2003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5" Type="http://schemas.openxmlformats.org/officeDocument/2006/relationships/image" Target="../media/image23.emf"/><Relationship Id="rId4" Type="http://schemas.openxmlformats.org/officeDocument/2006/relationships/oleObject" Target="../embeddings/Foglio_di_lavoro_di_Microsoft_Excel_97-20033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Text Box 542"/>
          <p:cNvSpPr txBox="1">
            <a:spLocks noChangeArrowheads="1"/>
          </p:cNvSpPr>
          <p:nvPr/>
        </p:nvSpPr>
        <p:spPr bwMode="auto">
          <a:xfrm>
            <a:off x="986480" y="6309320"/>
            <a:ext cx="7467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827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it-IT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Nicoletta Sacchi – IBMDR,  E. O. Ospedali Galliera</a:t>
            </a:r>
            <a:endParaRPr lang="it-IT" sz="32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Picture 548" descr="Ibmd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24302" y="6056312"/>
            <a:ext cx="675176" cy="6850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2052" name="AutoShape 557" descr="statistiche_ok"/>
          <p:cNvSpPr>
            <a:spLocks noChangeAspect="1" noChangeArrowheads="1"/>
          </p:cNvSpPr>
          <p:nvPr/>
        </p:nvSpPr>
        <p:spPr bwMode="auto">
          <a:xfrm>
            <a:off x="2286000" y="1663700"/>
            <a:ext cx="45720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722784" y="3645024"/>
            <a:ext cx="769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L’importanza nella scelta per l’iscrizione dei donatori e delle donazioni</a:t>
            </a:r>
          </a:p>
          <a:p>
            <a:pPr algn="ctr"/>
            <a:r>
              <a:rPr lang="it-IT" sz="3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 sangue </a:t>
            </a:r>
            <a:r>
              <a:rPr lang="it-IT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cordonale </a:t>
            </a:r>
            <a:r>
              <a:rPr lang="it-IT" sz="3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 Registro IBMDR ai fini del trapianto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512268"/>
            <a:ext cx="5629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81000" y="152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Un donatore per tutti ?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471660"/>
              </p:ext>
            </p:extLst>
          </p:nvPr>
        </p:nvGraphicFramePr>
        <p:xfrm>
          <a:off x="1763688" y="2187522"/>
          <a:ext cx="4866902" cy="344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2448936" y="4391932"/>
            <a:ext cx="1943914" cy="2061404"/>
            <a:chOff x="381000" y="3833210"/>
            <a:chExt cx="1943914" cy="2061404"/>
          </a:xfrm>
        </p:grpSpPr>
        <p:sp>
          <p:nvSpPr>
            <p:cNvPr id="2" name="Freccia circolare a destra 1"/>
            <p:cNvSpPr/>
            <p:nvPr/>
          </p:nvSpPr>
          <p:spPr bwMode="auto">
            <a:xfrm>
              <a:off x="381000" y="3833210"/>
              <a:ext cx="936104" cy="2016224"/>
            </a:xfrm>
            <a:prstGeom prst="curvedRightArrow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609654" y="5432949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0" dirty="0" smtClean="0">
                  <a:solidFill>
                    <a:srgbClr val="003366"/>
                  </a:solidFill>
                  <a:latin typeface="Calibri" pitchFamily="34" charset="0"/>
                </a:rPr>
                <a:t>63%</a:t>
              </a:r>
              <a:endParaRPr lang="it-IT" b="0" dirty="0">
                <a:solidFill>
                  <a:srgbClr val="003366"/>
                </a:solidFill>
                <a:latin typeface="Calibri" pitchFamily="34" charset="0"/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2627784" y="1791841"/>
            <a:ext cx="4065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Esito </a:t>
            </a:r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delle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ricerche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60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86077" y="1683051"/>
            <a:ext cx="645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Aumento esponenziale nel numero degli alleli HLA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" name="Forma a L 3"/>
          <p:cNvSpPr/>
          <p:nvPr/>
        </p:nvSpPr>
        <p:spPr bwMode="auto">
          <a:xfrm rot="18735459">
            <a:off x="675476" y="1796536"/>
            <a:ext cx="374848" cy="144016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04327" y="2359066"/>
            <a:ext cx="6147554" cy="469487"/>
            <a:chOff x="804327" y="2359066"/>
            <a:chExt cx="6147554" cy="469487"/>
          </a:xfrm>
        </p:grpSpPr>
        <p:sp>
          <p:nvSpPr>
            <p:cNvPr id="5" name="CasellaDiTesto 4"/>
            <p:cNvSpPr txBox="1"/>
            <p:nvPr/>
          </p:nvSpPr>
          <p:spPr>
            <a:xfrm>
              <a:off x="1027952" y="2366888"/>
              <a:ext cx="5923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b="0">
                  <a:solidFill>
                    <a:srgbClr val="003366"/>
                  </a:solidFill>
                  <a:latin typeface="Calibri" pitchFamily="34" charset="0"/>
                </a:defRPr>
              </a:lvl1pPr>
            </a:lstStyle>
            <a:p>
              <a:r>
                <a:rPr lang="it-IT" dirty="0" smtClean="0"/>
                <a:t>Miglioramento delle tecniche di indagine HLA </a:t>
              </a:r>
              <a:endParaRPr lang="it-IT" dirty="0"/>
            </a:p>
          </p:txBody>
        </p:sp>
        <p:sp>
          <p:nvSpPr>
            <p:cNvPr id="6" name="Forma a L 5"/>
            <p:cNvSpPr/>
            <p:nvPr/>
          </p:nvSpPr>
          <p:spPr bwMode="auto">
            <a:xfrm rot="18735459">
              <a:off x="674086" y="2489307"/>
              <a:ext cx="386625" cy="126144"/>
            </a:xfrm>
            <a:prstGeom prst="corner">
              <a:avLst/>
            </a:prstGeom>
            <a:solidFill>
              <a:srgbClr val="A8341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804327" y="3031521"/>
            <a:ext cx="8102513" cy="469487"/>
            <a:chOff x="804327" y="3031521"/>
            <a:chExt cx="8102513" cy="469487"/>
          </a:xfrm>
        </p:grpSpPr>
        <p:sp>
          <p:nvSpPr>
            <p:cNvPr id="7" name="CasellaDiTesto 6"/>
            <p:cNvSpPr txBox="1"/>
            <p:nvPr/>
          </p:nvSpPr>
          <p:spPr>
            <a:xfrm>
              <a:off x="1027952" y="3039343"/>
              <a:ext cx="7878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b="0">
                  <a:solidFill>
                    <a:srgbClr val="003366"/>
                  </a:solidFill>
                  <a:latin typeface="Calibri" pitchFamily="34" charset="0"/>
                </a:defRPr>
              </a:lvl1pPr>
            </a:lstStyle>
            <a:p>
              <a:r>
                <a:rPr lang="it-IT" dirty="0" smtClean="0"/>
                <a:t>Maggiore restrizione nel </a:t>
              </a:r>
              <a:r>
                <a:rPr lang="it-IT" dirty="0" err="1" smtClean="0"/>
                <a:t>matching</a:t>
              </a:r>
              <a:r>
                <a:rPr lang="it-IT" dirty="0" smtClean="0"/>
                <a:t> e nella scelta del donatore </a:t>
              </a:r>
              <a:endParaRPr lang="it-IT" dirty="0"/>
            </a:p>
          </p:txBody>
        </p:sp>
        <p:sp>
          <p:nvSpPr>
            <p:cNvPr id="8" name="Forma a L 7"/>
            <p:cNvSpPr/>
            <p:nvPr/>
          </p:nvSpPr>
          <p:spPr bwMode="auto">
            <a:xfrm rot="18735459">
              <a:off x="674086" y="3161762"/>
              <a:ext cx="386625" cy="126144"/>
            </a:xfrm>
            <a:prstGeom prst="corner">
              <a:avLst/>
            </a:prstGeom>
            <a:solidFill>
              <a:srgbClr val="A8341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797174" y="3823609"/>
            <a:ext cx="5365674" cy="469487"/>
            <a:chOff x="797174" y="3823609"/>
            <a:chExt cx="5365674" cy="469487"/>
          </a:xfrm>
        </p:grpSpPr>
        <p:sp>
          <p:nvSpPr>
            <p:cNvPr id="9" name="CasellaDiTesto 8"/>
            <p:cNvSpPr txBox="1"/>
            <p:nvPr/>
          </p:nvSpPr>
          <p:spPr>
            <a:xfrm>
              <a:off x="1020799" y="3831431"/>
              <a:ext cx="5142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b="0">
                  <a:solidFill>
                    <a:srgbClr val="003366"/>
                  </a:solidFill>
                  <a:latin typeface="Calibri" pitchFamily="34" charset="0"/>
                </a:defRPr>
              </a:lvl1pPr>
            </a:lstStyle>
            <a:p>
              <a:r>
                <a:rPr lang="it-IT" dirty="0" smtClean="0"/>
                <a:t>Diverse etnie e combinazioni genetiche </a:t>
              </a:r>
              <a:endParaRPr lang="it-IT" dirty="0"/>
            </a:p>
          </p:txBody>
        </p:sp>
        <p:sp>
          <p:nvSpPr>
            <p:cNvPr id="10" name="Forma a L 9"/>
            <p:cNvSpPr/>
            <p:nvPr/>
          </p:nvSpPr>
          <p:spPr bwMode="auto">
            <a:xfrm rot="18735459">
              <a:off x="666933" y="3953850"/>
              <a:ext cx="386625" cy="126144"/>
            </a:xfrm>
            <a:prstGeom prst="corner">
              <a:avLst/>
            </a:prstGeom>
            <a:solidFill>
              <a:srgbClr val="A8341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797174" y="4717322"/>
            <a:ext cx="4585653" cy="469487"/>
            <a:chOff x="797174" y="4717322"/>
            <a:chExt cx="4585653" cy="469487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020799" y="4725144"/>
              <a:ext cx="4362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b="0">
                  <a:solidFill>
                    <a:srgbClr val="003366"/>
                  </a:solidFill>
                  <a:latin typeface="Calibri" pitchFamily="34" charset="0"/>
                </a:defRPr>
              </a:lvl1pPr>
            </a:lstStyle>
            <a:p>
              <a:r>
                <a:rPr lang="it-IT" dirty="0" smtClean="0"/>
                <a:t>Altri fattori di selezione nelle CSE </a:t>
              </a:r>
              <a:endParaRPr lang="it-IT" dirty="0"/>
            </a:p>
          </p:txBody>
        </p:sp>
        <p:sp>
          <p:nvSpPr>
            <p:cNvPr id="12" name="Forma a L 11"/>
            <p:cNvSpPr/>
            <p:nvPr/>
          </p:nvSpPr>
          <p:spPr bwMode="auto">
            <a:xfrm rot="18735459">
              <a:off x="666933" y="4847563"/>
              <a:ext cx="386625" cy="126144"/>
            </a:xfrm>
            <a:prstGeom prst="corner">
              <a:avLst/>
            </a:prstGeom>
            <a:solidFill>
              <a:srgbClr val="A8341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1000" y="152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Un donatore per tutti ? Non ancora…. Perché ?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1" y="1338136"/>
            <a:ext cx="7420322" cy="3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67398" y="260648"/>
            <a:ext cx="787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Maggiore restrizione nel </a:t>
            </a:r>
            <a:r>
              <a:rPr lang="it-IT" dirty="0" err="1" smtClean="0"/>
              <a:t>matching</a:t>
            </a:r>
            <a:r>
              <a:rPr lang="it-IT" dirty="0" smtClean="0"/>
              <a:t> e nella scelta del donatore </a:t>
            </a:r>
            <a:endParaRPr lang="it-IT" dirty="0"/>
          </a:p>
        </p:txBody>
      </p:sp>
      <p:sp>
        <p:nvSpPr>
          <p:cNvPr id="2" name="Ovale 1"/>
          <p:cNvSpPr/>
          <p:nvPr/>
        </p:nvSpPr>
        <p:spPr bwMode="auto">
          <a:xfrm>
            <a:off x="1547664" y="3956367"/>
            <a:ext cx="2520280" cy="116971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4139952" y="3979678"/>
            <a:ext cx="2520280" cy="116971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82594" cy="49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75656" y="260648"/>
            <a:ext cx="645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Aumento esponenziale nel numero degli alleli HLA</a:t>
            </a:r>
          </a:p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 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794582" y="2276872"/>
            <a:ext cx="2402004" cy="3485187"/>
            <a:chOff x="2794582" y="2492896"/>
            <a:chExt cx="2402004" cy="3168352"/>
          </a:xfrm>
        </p:grpSpPr>
        <p:cxnSp>
          <p:nvCxnSpPr>
            <p:cNvPr id="5" name="Connettore 2 4"/>
            <p:cNvCxnSpPr/>
            <p:nvPr/>
          </p:nvCxnSpPr>
          <p:spPr bwMode="auto">
            <a:xfrm>
              <a:off x="3966518" y="2831450"/>
              <a:ext cx="0" cy="28297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ttangolo 6"/>
            <p:cNvSpPr/>
            <p:nvPr/>
          </p:nvSpPr>
          <p:spPr>
            <a:xfrm>
              <a:off x="2794582" y="2492896"/>
              <a:ext cx="2402004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600" b="0" dirty="0" smtClean="0">
                  <a:solidFill>
                    <a:srgbClr val="C00000"/>
                  </a:solidFill>
                  <a:latin typeface="Calibri" pitchFamily="34" charset="0"/>
                </a:rPr>
                <a:t>HLA in biologia molecolare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954485" y="72984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(Miglioramento </a:t>
            </a:r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delle tecniche di indagine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HLA)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  <a:p>
            <a:pPr lvl="0" algn="ctr"/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 bwMode="auto">
          <a:xfrm flipH="1">
            <a:off x="1475656" y="2060848"/>
            <a:ext cx="66012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1 5"/>
          <p:cNvCxnSpPr/>
          <p:nvPr/>
        </p:nvCxnSpPr>
        <p:spPr bwMode="auto">
          <a:xfrm flipH="1">
            <a:off x="1475656" y="3933056"/>
            <a:ext cx="54490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uppo 17"/>
          <p:cNvGrpSpPr/>
          <p:nvPr/>
        </p:nvGrpSpPr>
        <p:grpSpPr>
          <a:xfrm>
            <a:off x="6084168" y="1844824"/>
            <a:ext cx="1122423" cy="3193613"/>
            <a:chOff x="6300192" y="1891571"/>
            <a:chExt cx="1122423" cy="3193613"/>
          </a:xfrm>
        </p:grpSpPr>
        <p:cxnSp>
          <p:nvCxnSpPr>
            <p:cNvPr id="19" name="Connettore 2 18"/>
            <p:cNvCxnSpPr/>
            <p:nvPr/>
          </p:nvCxnSpPr>
          <p:spPr bwMode="auto">
            <a:xfrm>
              <a:off x="6896064" y="2255386"/>
              <a:ext cx="0" cy="28297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ttangolo 19"/>
            <p:cNvSpPr/>
            <p:nvPr/>
          </p:nvSpPr>
          <p:spPr>
            <a:xfrm>
              <a:off x="6300192" y="1891571"/>
              <a:ext cx="1122423" cy="3385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600" b="0" dirty="0" smtClean="0">
                  <a:solidFill>
                    <a:srgbClr val="C00000"/>
                  </a:solidFill>
                  <a:latin typeface="Calibri" pitchFamily="34" charset="0"/>
                </a:rPr>
                <a:t>HLA in NGS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7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127860"/>
              </p:ext>
            </p:extLst>
          </p:nvPr>
        </p:nvGraphicFramePr>
        <p:xfrm>
          <a:off x="1907704" y="2276872"/>
          <a:ext cx="50405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475656" y="260648"/>
            <a:ext cx="645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Aumento esponenziale nel numero degli alleli HLA</a:t>
            </a:r>
          </a:p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 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68029" y="3410524"/>
            <a:ext cx="89238" cy="71546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57267" y="3323186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0" dirty="0" smtClean="0">
                <a:latin typeface="Arial" pitchFamily="34" charset="0"/>
                <a:cs typeface="Arial" pitchFamily="34" charset="0"/>
              </a:rPr>
              <a:t>2016</a:t>
            </a:r>
            <a:endParaRPr lang="it-IT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68029" y="3188776"/>
            <a:ext cx="89238" cy="78701"/>
          </a:xfrm>
          <a:prstGeom prst="rect">
            <a:avLst/>
          </a:prstGeom>
          <a:solidFill>
            <a:srgbClr val="C73D17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57267" y="3105015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0" dirty="0" smtClean="0">
                <a:latin typeface="Arial" pitchFamily="34" charset="0"/>
                <a:cs typeface="Arial" pitchFamily="34" charset="0"/>
              </a:rPr>
              <a:t>2006</a:t>
            </a:r>
            <a:endParaRPr lang="it-IT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66771" y="2978508"/>
            <a:ext cx="89238" cy="78701"/>
          </a:xfrm>
          <a:prstGeom prst="rect">
            <a:avLst/>
          </a:prstGeom>
          <a:solidFill>
            <a:srgbClr val="3D7BB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156009" y="2894747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0" dirty="0" smtClean="0">
                <a:latin typeface="Arial" pitchFamily="34" charset="0"/>
                <a:cs typeface="Arial" pitchFamily="34" charset="0"/>
              </a:rPr>
              <a:t>1996</a:t>
            </a:r>
            <a:endParaRPr lang="it-IT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5940152" y="2852936"/>
            <a:ext cx="720080" cy="796676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54485" y="729843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(Miglioramento </a:t>
            </a:r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delle tecniche di indagine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HLA)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  <a:p>
            <a:pPr lvl="0" algn="ctr"/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2699792" y="2805128"/>
            <a:ext cx="576064" cy="3358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3437037" y="2276872"/>
            <a:ext cx="576064" cy="3358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4139952" y="3140968"/>
            <a:ext cx="576064" cy="33584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89746" y="188640"/>
            <a:ext cx="460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Ricerca livello di </a:t>
            </a:r>
            <a:r>
              <a:rPr lang="it-IT" b="0" dirty="0" err="1" smtClean="0">
                <a:solidFill>
                  <a:srgbClr val="003366"/>
                </a:solidFill>
                <a:latin typeface="Calibri" pitchFamily="34" charset="0"/>
              </a:rPr>
              <a:t>matching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 ottimale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"/>
          <a:stretch/>
        </p:blipFill>
        <p:spPr bwMode="auto">
          <a:xfrm>
            <a:off x="1331640" y="1945221"/>
            <a:ext cx="6649616" cy="443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29066" y="1140767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336699"/>
                </a:solidFill>
                <a:latin typeface="Calibri" pitchFamily="34" charset="0"/>
              </a:rPr>
              <a:t>HLA allele </a:t>
            </a:r>
            <a:r>
              <a:rPr lang="it-IT" dirty="0" err="1" smtClean="0">
                <a:solidFill>
                  <a:srgbClr val="336699"/>
                </a:solidFill>
                <a:latin typeface="Calibri" pitchFamily="34" charset="0"/>
              </a:rPr>
              <a:t>matching</a:t>
            </a:r>
            <a:r>
              <a:rPr lang="it-IT" dirty="0" smtClean="0">
                <a:solidFill>
                  <a:srgbClr val="336699"/>
                </a:solidFill>
                <a:latin typeface="Calibri" pitchFamily="34" charset="0"/>
              </a:rPr>
              <a:t> on </a:t>
            </a:r>
            <a:r>
              <a:rPr lang="it-IT" dirty="0" err="1" smtClean="0">
                <a:solidFill>
                  <a:srgbClr val="336699"/>
                </a:solidFill>
                <a:latin typeface="Calibri" pitchFamily="34" charset="0"/>
              </a:rPr>
              <a:t>overall</a:t>
            </a:r>
            <a:r>
              <a:rPr lang="it-IT" dirty="0" smtClean="0">
                <a:solidFill>
                  <a:srgbClr val="336699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336699"/>
                </a:solidFill>
                <a:latin typeface="Calibri" pitchFamily="34" charset="0"/>
              </a:rPr>
              <a:t>survival</a:t>
            </a:r>
            <a:endParaRPr lang="it-IT" dirty="0">
              <a:solidFill>
                <a:srgbClr val="336699"/>
              </a:solidFill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1187624" y="5949280"/>
            <a:ext cx="2016224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ttangolo 17"/>
          <p:cNvSpPr>
            <a:spLocks noChangeArrowheads="1"/>
          </p:cNvSpPr>
          <p:nvPr/>
        </p:nvSpPr>
        <p:spPr bwMode="auto">
          <a:xfrm>
            <a:off x="952522" y="296750"/>
            <a:ext cx="7446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 eaLnBrk="0" hangingPunct="0"/>
            <a:r>
              <a:rPr lang="it-IT" sz="2000" b="0" dirty="0">
                <a:solidFill>
                  <a:srgbClr val="003366"/>
                </a:solidFill>
                <a:latin typeface="Calibri" pitchFamily="34" charset="0"/>
              </a:rPr>
              <a:t>Compatibilità </a:t>
            </a:r>
            <a:r>
              <a:rPr lang="it-IT" sz="2000" b="0" dirty="0" smtClean="0">
                <a:solidFill>
                  <a:srgbClr val="003366"/>
                </a:solidFill>
                <a:latin typeface="Calibri" pitchFamily="34" charset="0"/>
              </a:rPr>
              <a:t>donatore/ricevente  </a:t>
            </a:r>
            <a:r>
              <a:rPr lang="it-IT" sz="2000" b="0" dirty="0">
                <a:solidFill>
                  <a:srgbClr val="003366"/>
                </a:solidFill>
                <a:latin typeface="Calibri" pitchFamily="34" charset="0"/>
              </a:rPr>
              <a:t>per </a:t>
            </a:r>
            <a:r>
              <a:rPr lang="it-IT" sz="2000" b="0" dirty="0" smtClean="0">
                <a:solidFill>
                  <a:srgbClr val="003366"/>
                </a:solidFill>
                <a:latin typeface="Calibri" pitchFamily="34" charset="0"/>
              </a:rPr>
              <a:t>registro di origine del donatore</a:t>
            </a:r>
            <a:endParaRPr lang="it-IT" sz="20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5607" name="CasellaDiTesto 5"/>
          <p:cNvSpPr txBox="1">
            <a:spLocks noChangeArrowheads="1"/>
          </p:cNvSpPr>
          <p:nvPr/>
        </p:nvSpPr>
        <p:spPr bwMode="auto">
          <a:xfrm>
            <a:off x="2094662" y="6021288"/>
            <a:ext cx="4896544" cy="46166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1200" b="0" dirty="0" smtClean="0">
                <a:latin typeface="Arial" charset="0"/>
              </a:rPr>
              <a:t>7.527 TC a favore di 4.688 pazienti entrati in ricerca dal  2011 al  2015 </a:t>
            </a:r>
            <a:endParaRPr lang="it-IT" sz="1200" b="0" dirty="0">
              <a:latin typeface="Arial" charset="0"/>
            </a:endParaRPr>
          </a:p>
        </p:txBody>
      </p:sp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189758"/>
              </p:ext>
            </p:extLst>
          </p:nvPr>
        </p:nvGraphicFramePr>
        <p:xfrm>
          <a:off x="2185496" y="1412776"/>
          <a:ext cx="471487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2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89746" y="188640"/>
            <a:ext cx="504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Ricerca età e genere donatore ottimale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43808" y="6381328"/>
            <a:ext cx="6135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latin typeface="Arial" pitchFamily="34" charset="0"/>
                <a:cs typeface="Arial" pitchFamily="34" charset="0"/>
              </a:rPr>
              <a:t>The effect of donor characteristics on survival after unrelated </a:t>
            </a:r>
            <a:r>
              <a:rPr lang="en-US" sz="900" b="0" i="1" dirty="0" smtClean="0">
                <a:latin typeface="Arial" pitchFamily="34" charset="0"/>
                <a:cs typeface="Arial" pitchFamily="34" charset="0"/>
              </a:rPr>
              <a:t>donor </a:t>
            </a:r>
            <a:r>
              <a:rPr lang="it-IT" sz="900" b="0" i="1" dirty="0" err="1" smtClean="0">
                <a:latin typeface="Arial" pitchFamily="34" charset="0"/>
                <a:cs typeface="Arial" pitchFamily="34" charset="0"/>
              </a:rPr>
              <a:t>transplantation</a:t>
            </a:r>
            <a:r>
              <a:rPr lang="it-IT" sz="9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900" b="0" i="1" dirty="0">
                <a:latin typeface="Arial" pitchFamily="34" charset="0"/>
                <a:cs typeface="Arial" pitchFamily="34" charset="0"/>
              </a:rPr>
              <a:t>for </a:t>
            </a:r>
            <a:r>
              <a:rPr lang="it-IT" sz="900" b="0" i="1" dirty="0" err="1">
                <a:latin typeface="Arial" pitchFamily="34" charset="0"/>
                <a:cs typeface="Arial" pitchFamily="34" charset="0"/>
              </a:rPr>
              <a:t>hematologic</a:t>
            </a:r>
            <a:r>
              <a:rPr lang="it-IT" sz="9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900" b="0" i="1" dirty="0" err="1" smtClean="0">
                <a:latin typeface="Arial" pitchFamily="34" charset="0"/>
                <a:cs typeface="Arial" pitchFamily="34" charset="0"/>
              </a:rPr>
              <a:t>malignancy</a:t>
            </a:r>
            <a:r>
              <a:rPr lang="it-IT" sz="900" b="0" i="1" dirty="0" smtClean="0">
                <a:latin typeface="Arial" pitchFamily="34" charset="0"/>
                <a:cs typeface="Arial" pitchFamily="34" charset="0"/>
              </a:rPr>
              <a:t>,   Craig </a:t>
            </a:r>
            <a:r>
              <a:rPr lang="it-IT" sz="900" b="0" i="1" dirty="0" err="1">
                <a:latin typeface="Arial" pitchFamily="34" charset="0"/>
                <a:cs typeface="Arial" pitchFamily="34" charset="0"/>
              </a:rPr>
              <a:t>Kollman</a:t>
            </a:r>
            <a:r>
              <a:rPr lang="it-IT" sz="900" b="0" i="1" dirty="0" smtClean="0">
                <a:latin typeface="Arial" pitchFamily="34" charset="0"/>
                <a:cs typeface="Arial" pitchFamily="34" charset="0"/>
              </a:rPr>
              <a:t>, et al. – Blood , </a:t>
            </a:r>
            <a:r>
              <a:rPr lang="it-IT" sz="900" b="0" i="1" dirty="0" err="1" smtClean="0">
                <a:latin typeface="Arial" pitchFamily="34" charset="0"/>
                <a:cs typeface="Arial" pitchFamily="34" charset="0"/>
              </a:rPr>
              <a:t>Jan</a:t>
            </a:r>
            <a:r>
              <a:rPr lang="it-IT" sz="900" b="0" i="1" dirty="0" smtClean="0">
                <a:latin typeface="Arial" pitchFamily="34" charset="0"/>
                <a:cs typeface="Arial" pitchFamily="34" charset="0"/>
              </a:rPr>
              <a:t> 2016</a:t>
            </a:r>
            <a:endParaRPr lang="it-IT" sz="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33680" r="50407" b="23155"/>
          <a:stretch/>
        </p:blipFill>
        <p:spPr bwMode="auto">
          <a:xfrm>
            <a:off x="1763688" y="1268760"/>
            <a:ext cx="5270219" cy="41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75856" y="1517070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18-32 anni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75856" y="1669470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33-50 anni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5381" y="1831395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&gt;50 anni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4860032" y="1646933"/>
            <a:ext cx="402112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sz="1400" b="0" dirty="0">
                <a:solidFill>
                  <a:srgbClr val="003366"/>
                </a:solidFill>
                <a:latin typeface="Calibri" pitchFamily="34" charset="0"/>
              </a:rPr>
              <a:t>Caratteristiche dei soggetti IBMDR che hanno </a:t>
            </a:r>
          </a:p>
          <a:p>
            <a:pPr algn="ctr" defTabSz="957263" eaLnBrk="0" hangingPunct="0"/>
            <a:r>
              <a:rPr lang="it-IT" sz="1400" b="0" dirty="0">
                <a:solidFill>
                  <a:srgbClr val="003366"/>
                </a:solidFill>
                <a:latin typeface="Calibri" pitchFamily="34" charset="0"/>
              </a:rPr>
              <a:t>donato </a:t>
            </a:r>
            <a:r>
              <a:rPr lang="it-IT" sz="1400" b="0" dirty="0" smtClean="0">
                <a:solidFill>
                  <a:srgbClr val="003366"/>
                </a:solidFill>
                <a:latin typeface="Calibri" pitchFamily="34" charset="0"/>
              </a:rPr>
              <a:t>negli anni 2013-2014-2015</a:t>
            </a:r>
            <a:endParaRPr lang="it-IT" sz="14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14343" name="Picture 2067" descr="Ibmd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096000"/>
            <a:ext cx="534988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349223" y="4761904"/>
            <a:ext cx="2541798" cy="1600200"/>
            <a:chOff x="4046537" y="1135063"/>
            <a:chExt cx="2541798" cy="1600200"/>
          </a:xfrm>
        </p:grpSpPr>
        <p:pic>
          <p:nvPicPr>
            <p:cNvPr id="14344" name="Picture 206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35063"/>
              <a:ext cx="16002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6" name="Rectangle 2071"/>
            <p:cNvSpPr>
              <a:spLocks noChangeArrowheads="1"/>
            </p:cNvSpPr>
            <p:nvPr/>
          </p:nvSpPr>
          <p:spPr bwMode="auto">
            <a:xfrm>
              <a:off x="4046537" y="1958976"/>
              <a:ext cx="6992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69,2%</a:t>
              </a:r>
              <a:endParaRPr lang="it-IT" sz="1600" b="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47" name="Rectangle 2072"/>
            <p:cNvSpPr>
              <a:spLocks noChangeArrowheads="1"/>
            </p:cNvSpPr>
            <p:nvPr/>
          </p:nvSpPr>
          <p:spPr bwMode="auto">
            <a:xfrm>
              <a:off x="5889105" y="1958976"/>
              <a:ext cx="6992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30,8%</a:t>
              </a:r>
              <a:endParaRPr lang="it-IT" sz="1600" b="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9" name="Rectangle 2071"/>
          <p:cNvSpPr>
            <a:spLocks noChangeArrowheads="1"/>
          </p:cNvSpPr>
          <p:nvPr/>
        </p:nvSpPr>
        <p:spPr bwMode="auto">
          <a:xfrm>
            <a:off x="6156176" y="2202383"/>
            <a:ext cx="17345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514 soggetti  totali</a:t>
            </a:r>
            <a:endParaRPr lang="it-IT" sz="1600" b="0" dirty="0">
              <a:solidFill>
                <a:srgbClr val="00336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3" name="Gra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899884"/>
              </p:ext>
            </p:extLst>
          </p:nvPr>
        </p:nvGraphicFramePr>
        <p:xfrm>
          <a:off x="4734189" y="3805238"/>
          <a:ext cx="4572000" cy="305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26415" y="1660788"/>
            <a:ext cx="4572000" cy="2743200"/>
            <a:chOff x="2913" y="1180709"/>
            <a:chExt cx="4572000" cy="2743200"/>
          </a:xfrm>
        </p:grpSpPr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9730641"/>
                </p:ext>
              </p:extLst>
            </p:nvPr>
          </p:nvGraphicFramePr>
          <p:xfrm>
            <a:off x="2913" y="1180709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Rettangolo 2"/>
            <p:cNvSpPr/>
            <p:nvPr/>
          </p:nvSpPr>
          <p:spPr>
            <a:xfrm>
              <a:off x="620930" y="1556792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33,8</a:t>
              </a:r>
              <a:endParaRPr lang="it-IT" sz="1200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871108" y="1251342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34,8</a:t>
              </a:r>
              <a:endParaRPr lang="it-IT" sz="1200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162844" y="1936756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31,6</a:t>
              </a:r>
              <a:endParaRPr lang="it-IT" sz="1200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826034" y="1659757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33</a:t>
              </a:r>
              <a:endParaRPr lang="it-IT" sz="1200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2946260" y="1839820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32,5</a:t>
              </a:r>
              <a:endParaRPr lang="it-IT" sz="1200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2039196" y="1251341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34,7</a:t>
              </a:r>
              <a:endParaRPr lang="it-IT" sz="1200" dirty="0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3217214" y="1722304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32,9</a:t>
              </a:r>
              <a:endParaRPr lang="it-IT" sz="1200" dirty="0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3465148" y="2020013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31,6</a:t>
              </a:r>
              <a:endParaRPr lang="it-IT" sz="1200" dirty="0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297371" y="2546258"/>
              <a:ext cx="4587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solidFill>
                    <a:srgbClr val="003366"/>
                  </a:solidFill>
                  <a:latin typeface="Calibri" pitchFamily="34" charset="0"/>
                  <a:cs typeface="Times New Roman" pitchFamily="18" charset="0"/>
                </a:rPr>
                <a:t>29,3</a:t>
              </a:r>
              <a:endParaRPr lang="it-IT" sz="1200" dirty="0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1475656" y="188639"/>
            <a:ext cx="653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Altri fattori di selezione nelle CSE: donatore adulto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8"/>
          <p:cNvSpPr>
            <a:spLocks noChangeArrowheads="1"/>
          </p:cNvSpPr>
          <p:nvPr/>
        </p:nvSpPr>
        <p:spPr bwMode="auto">
          <a:xfrm>
            <a:off x="1543050" y="1131888"/>
            <a:ext cx="6400800" cy="3821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914400" y="990600"/>
          <a:ext cx="7310438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r:id="rId3" imgW="7309738" imgH="4602879" progId="Excel.Chart.8">
                  <p:embed/>
                </p:oleObj>
              </mc:Choice>
              <mc:Fallback>
                <p:oleObj r:id="rId3" imgW="7309738" imgH="4602879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7310438" cy="460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035050" y="5553075"/>
            <a:ext cx="152400" cy="1508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250950" y="5454650"/>
            <a:ext cx="1263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b="0">
                <a:solidFill>
                  <a:srgbClr val="153559"/>
                </a:solidFill>
                <a:latin typeface="Verdana" pitchFamily="34" charset="0"/>
              </a:rPr>
              <a:t>18-25 anni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2819400" y="5553075"/>
            <a:ext cx="150813" cy="1508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081338" y="5454650"/>
            <a:ext cx="1262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defPPr>
              <a:defRPr lang="it-IT"/>
            </a:defPPr>
            <a:lvl1pPr defTabSz="957263" eaLnBrk="0" hangingPunct="0">
              <a:defRPr sz="1400" b="0">
                <a:solidFill>
                  <a:srgbClr val="153559"/>
                </a:solidFill>
                <a:latin typeface="Verdana" pitchFamily="34" charset="0"/>
              </a:defRPr>
            </a:lvl1pPr>
            <a:lvl2pPr marL="742950" indent="-285750" defTabSz="957263" eaLnBrk="0" hangingPunct="0"/>
            <a:lvl3pPr marL="1143000" indent="-228600" defTabSz="957263" eaLnBrk="0" hangingPunct="0"/>
            <a:lvl4pPr marL="1600200" indent="-228600" defTabSz="957263" eaLnBrk="0" hangingPunct="0"/>
            <a:lvl5pPr marL="2057400" indent="-228600" defTabSz="957263" eaLnBrk="0" hangingPunct="0"/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/>
              <a:t>26-35 anni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4875213" y="5553075"/>
            <a:ext cx="155575" cy="150813"/>
          </a:xfrm>
          <a:prstGeom prst="rect">
            <a:avLst/>
          </a:prstGeom>
          <a:solidFill>
            <a:srgbClr val="FBA737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138738" y="5454650"/>
            <a:ext cx="1260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b="0">
                <a:solidFill>
                  <a:srgbClr val="153559"/>
                </a:solidFill>
                <a:latin typeface="Verdana" pitchFamily="34" charset="0"/>
              </a:rPr>
              <a:t>36-45 anni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662738" y="5553075"/>
            <a:ext cx="150812" cy="1508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891338" y="5468938"/>
            <a:ext cx="12620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defPPr>
              <a:defRPr lang="it-IT"/>
            </a:defPPr>
            <a:lvl1pPr defTabSz="957263" eaLnBrk="0" hangingPunct="0">
              <a:defRPr sz="1400" b="0">
                <a:solidFill>
                  <a:srgbClr val="153559"/>
                </a:solidFill>
                <a:latin typeface="Verdana" pitchFamily="34" charset="0"/>
              </a:defRPr>
            </a:lvl1pPr>
            <a:lvl2pPr marL="742950" indent="-285750" defTabSz="957263" eaLnBrk="0" hangingPunct="0"/>
            <a:lvl3pPr marL="1143000" indent="-228600" defTabSz="957263" eaLnBrk="0" hangingPunct="0"/>
            <a:lvl4pPr marL="1600200" indent="-228600" defTabSz="957263" eaLnBrk="0" hangingPunct="0"/>
            <a:lvl5pPr marL="2057400" indent="-228600" defTabSz="957263" eaLnBrk="0" hangingPunct="0"/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/>
              <a:t>46-54 anni</a:t>
            </a:r>
          </a:p>
        </p:txBody>
      </p:sp>
      <p:sp>
        <p:nvSpPr>
          <p:cNvPr id="10252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>
                <a:solidFill>
                  <a:srgbClr val="003366"/>
                </a:solidFill>
                <a:latin typeface="Calibri" pitchFamily="34" charset="0"/>
              </a:rPr>
              <a:t>Età dei potenziali donatori IBMDR</a:t>
            </a:r>
          </a:p>
          <a:p>
            <a:pPr algn="ctr"/>
            <a:r>
              <a:rPr lang="it-IT" sz="1600" b="0">
                <a:solidFill>
                  <a:srgbClr val="003366"/>
                </a:solidFill>
                <a:latin typeface="Calibri" pitchFamily="34" charset="0"/>
              </a:rPr>
              <a:t>al  31/12/2015</a:t>
            </a:r>
          </a:p>
        </p:txBody>
      </p:sp>
      <p:pic>
        <p:nvPicPr>
          <p:cNvPr id="13" name="Picture 1035" descr="Ibmdr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172200"/>
            <a:ext cx="525463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14400" y="327025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Lo scenario nazionale e internazionale della donazione da non familiare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26996" y="2475139"/>
            <a:ext cx="622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Numero di donatori e donazioni SCO nel mondo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" name="Forma a L 3"/>
          <p:cNvSpPr/>
          <p:nvPr/>
        </p:nvSpPr>
        <p:spPr bwMode="auto">
          <a:xfrm rot="18735459">
            <a:off x="1316395" y="2588624"/>
            <a:ext cx="374848" cy="144016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68871" y="3183359"/>
            <a:ext cx="6184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/>
              <a:t>Distribuzione dei donatori/donazioni nel mondo</a:t>
            </a:r>
          </a:p>
        </p:txBody>
      </p:sp>
      <p:sp>
        <p:nvSpPr>
          <p:cNvPr id="6" name="Forma a L 5"/>
          <p:cNvSpPr/>
          <p:nvPr/>
        </p:nvSpPr>
        <p:spPr bwMode="auto">
          <a:xfrm rot="18735459">
            <a:off x="1315005" y="3305778"/>
            <a:ext cx="386625" cy="126144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68871" y="3903439"/>
            <a:ext cx="476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Nuove forme di trapianto alternativo</a:t>
            </a:r>
            <a:endParaRPr lang="it-IT" dirty="0"/>
          </a:p>
        </p:txBody>
      </p:sp>
      <p:sp>
        <p:nvSpPr>
          <p:cNvPr id="8" name="Forma a L 7"/>
          <p:cNvSpPr/>
          <p:nvPr/>
        </p:nvSpPr>
        <p:spPr bwMode="auto">
          <a:xfrm rot="18735459">
            <a:off x="1315005" y="4025858"/>
            <a:ext cx="386625" cy="126144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839" y="1052735"/>
            <a:ext cx="6347048" cy="46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2 4"/>
          <p:cNvCxnSpPr/>
          <p:nvPr/>
        </p:nvCxnSpPr>
        <p:spPr bwMode="auto">
          <a:xfrm>
            <a:off x="6732240" y="2420888"/>
            <a:ext cx="0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ttangolo 6"/>
          <p:cNvSpPr/>
          <p:nvPr/>
        </p:nvSpPr>
        <p:spPr>
          <a:xfrm>
            <a:off x="4619907" y="5849044"/>
            <a:ext cx="2969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0" dirty="0" smtClean="0">
                <a:latin typeface="Arial" pitchFamily="34" charset="0"/>
                <a:cs typeface="Arial" pitchFamily="34" charset="0"/>
              </a:rPr>
              <a:t>Dati NMDP 2015 –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it-IT" sz="1200" b="0" dirty="0" smtClean="0">
                <a:latin typeface="Arial" pitchFamily="34" charset="0"/>
                <a:cs typeface="Arial" pitchFamily="34" charset="0"/>
              </a:rPr>
              <a:t> of Jeff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Chell</a:t>
            </a:r>
            <a:endParaRPr lang="it-IT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02380" y="234554"/>
            <a:ext cx="383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Etnie e successo ricerca MUD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5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53608"/>
              </p:ext>
            </p:extLst>
          </p:nvPr>
        </p:nvGraphicFramePr>
        <p:xfrm>
          <a:off x="1403648" y="1340768"/>
          <a:ext cx="61926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/>
          <p:cNvSpPr/>
          <p:nvPr/>
        </p:nvSpPr>
        <p:spPr>
          <a:xfrm>
            <a:off x="6084168" y="6576446"/>
            <a:ext cx="29722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0" dirty="0" smtClean="0">
                <a:latin typeface="Arial" pitchFamily="34" charset="0"/>
                <a:cs typeface="Arial" pitchFamily="34" charset="0"/>
              </a:rPr>
              <a:t>Dati IBMDR 2013 –  Elaborazioni Elena </a:t>
            </a:r>
            <a:r>
              <a:rPr lang="it-IT" sz="1000" b="0" dirty="0" err="1" smtClean="0">
                <a:latin typeface="Arial" pitchFamily="34" charset="0"/>
                <a:cs typeface="Arial" pitchFamily="34" charset="0"/>
              </a:rPr>
              <a:t>Tassistro</a:t>
            </a:r>
            <a:endParaRPr lang="it-IT" sz="1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79912" y="5877272"/>
            <a:ext cx="14093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0" dirty="0" smtClean="0">
                <a:latin typeface="Arial" pitchFamily="34" charset="0"/>
                <a:cs typeface="Arial" pitchFamily="34" charset="0"/>
              </a:rPr>
              <a:t>Provenienza paziente</a:t>
            </a:r>
            <a:endParaRPr lang="it-IT" sz="10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87746"/>
            <a:ext cx="2265884" cy="87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402380" y="234554"/>
            <a:ext cx="383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Etnie e successo ricerca MUD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7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698704" cy="48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4663712" y="6237312"/>
            <a:ext cx="2969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0" dirty="0" smtClean="0">
                <a:latin typeface="Arial" pitchFamily="34" charset="0"/>
                <a:cs typeface="Arial" pitchFamily="34" charset="0"/>
              </a:rPr>
              <a:t>Dati NMDP 2015 –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it-IT" sz="1200" b="0" dirty="0" smtClean="0">
                <a:latin typeface="Arial" pitchFamily="34" charset="0"/>
                <a:cs typeface="Arial" pitchFamily="34" charset="0"/>
              </a:rPr>
              <a:t> of Jeff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Chell</a:t>
            </a:r>
            <a:endParaRPr lang="it-IT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02380" y="234554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Etnie e successo ricerca 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5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4" y="585788"/>
            <a:ext cx="43100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Banche e inventario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unità sangue cordonale in </a:t>
            </a:r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Italia</a:t>
            </a:r>
          </a:p>
        </p:txBody>
      </p:sp>
      <p:sp>
        <p:nvSpPr>
          <p:cNvPr id="107708" name="AutoShape 188"/>
          <p:cNvSpPr>
            <a:spLocks noChangeArrowheads="1"/>
          </p:cNvSpPr>
          <p:nvPr/>
        </p:nvSpPr>
        <p:spPr bwMode="auto">
          <a:xfrm>
            <a:off x="905669" y="6325719"/>
            <a:ext cx="230187" cy="230188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67" name="Rectangle 189"/>
          <p:cNvSpPr>
            <a:spLocks noChangeArrowheads="1"/>
          </p:cNvSpPr>
          <p:nvPr/>
        </p:nvSpPr>
        <p:spPr bwMode="auto">
          <a:xfrm>
            <a:off x="1089046" y="6285207"/>
            <a:ext cx="6780975" cy="28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>
            <a:spAutoFit/>
          </a:bodyPr>
          <a:lstStyle/>
          <a:p>
            <a:pPr defTabSz="957263"/>
            <a:r>
              <a:rPr lang="it-IT" sz="1200" b="0" dirty="0" smtClean="0">
                <a:solidFill>
                  <a:srgbClr val="003366"/>
                </a:solidFill>
                <a:latin typeface="Tahoma" pitchFamily="34" charset="0"/>
              </a:rPr>
              <a:t>Banche di unità di sangue cordonale (SCO) donate a scopo solidaristico della rete italiana ITCBN </a:t>
            </a:r>
            <a:endParaRPr lang="it-IT" sz="1200" b="0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107716" name="AutoShape 196"/>
          <p:cNvSpPr>
            <a:spLocks noChangeArrowheads="1"/>
          </p:cNvSpPr>
          <p:nvPr/>
        </p:nvSpPr>
        <p:spPr bwMode="auto">
          <a:xfrm>
            <a:off x="1220788" y="1728788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17" name="AutoShape 197"/>
          <p:cNvSpPr>
            <a:spLocks noChangeArrowheads="1"/>
          </p:cNvSpPr>
          <p:nvPr/>
        </p:nvSpPr>
        <p:spPr bwMode="auto">
          <a:xfrm>
            <a:off x="914400" y="1500188"/>
            <a:ext cx="228600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18" name="AutoShape 198"/>
          <p:cNvSpPr>
            <a:spLocks noChangeArrowheads="1"/>
          </p:cNvSpPr>
          <p:nvPr/>
        </p:nvSpPr>
        <p:spPr bwMode="auto">
          <a:xfrm>
            <a:off x="1446213" y="1271588"/>
            <a:ext cx="230187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19" name="AutoShape 199"/>
          <p:cNvSpPr>
            <a:spLocks noChangeArrowheads="1"/>
          </p:cNvSpPr>
          <p:nvPr/>
        </p:nvSpPr>
        <p:spPr bwMode="auto">
          <a:xfrm>
            <a:off x="1601788" y="1349375"/>
            <a:ext cx="225425" cy="227013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0" name="AutoShape 200"/>
          <p:cNvSpPr>
            <a:spLocks noChangeArrowheads="1"/>
          </p:cNvSpPr>
          <p:nvPr/>
        </p:nvSpPr>
        <p:spPr bwMode="auto">
          <a:xfrm>
            <a:off x="2133600" y="1349375"/>
            <a:ext cx="230188" cy="227013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1" name="AutoShape 201"/>
          <p:cNvSpPr>
            <a:spLocks noChangeArrowheads="1"/>
          </p:cNvSpPr>
          <p:nvPr/>
        </p:nvSpPr>
        <p:spPr bwMode="auto">
          <a:xfrm>
            <a:off x="2286000" y="1271588"/>
            <a:ext cx="228600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2" name="AutoShape 202"/>
          <p:cNvSpPr>
            <a:spLocks noChangeArrowheads="1"/>
          </p:cNvSpPr>
          <p:nvPr/>
        </p:nvSpPr>
        <p:spPr bwMode="auto">
          <a:xfrm>
            <a:off x="1982788" y="1728788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3" name="AutoShape 203"/>
          <p:cNvSpPr>
            <a:spLocks noChangeArrowheads="1"/>
          </p:cNvSpPr>
          <p:nvPr/>
        </p:nvSpPr>
        <p:spPr bwMode="auto">
          <a:xfrm>
            <a:off x="1982788" y="2263775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4" name="AutoShape 204"/>
          <p:cNvSpPr>
            <a:spLocks noChangeArrowheads="1"/>
          </p:cNvSpPr>
          <p:nvPr/>
        </p:nvSpPr>
        <p:spPr bwMode="auto">
          <a:xfrm>
            <a:off x="1752600" y="2185988"/>
            <a:ext cx="230188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5" name="AutoShape 205"/>
          <p:cNvSpPr>
            <a:spLocks noChangeArrowheads="1"/>
          </p:cNvSpPr>
          <p:nvPr/>
        </p:nvSpPr>
        <p:spPr bwMode="auto">
          <a:xfrm>
            <a:off x="2667000" y="2338388"/>
            <a:ext cx="228600" cy="227012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6" name="AutoShape 206"/>
          <p:cNvSpPr>
            <a:spLocks noChangeArrowheads="1"/>
          </p:cNvSpPr>
          <p:nvPr/>
        </p:nvSpPr>
        <p:spPr bwMode="auto">
          <a:xfrm>
            <a:off x="2363788" y="2885642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7" name="AutoShape 207"/>
          <p:cNvSpPr>
            <a:spLocks noChangeArrowheads="1"/>
          </p:cNvSpPr>
          <p:nvPr/>
        </p:nvSpPr>
        <p:spPr bwMode="auto">
          <a:xfrm>
            <a:off x="2438400" y="3024188"/>
            <a:ext cx="228600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29" name="AutoShape 209"/>
          <p:cNvSpPr>
            <a:spLocks noChangeArrowheads="1"/>
          </p:cNvSpPr>
          <p:nvPr/>
        </p:nvSpPr>
        <p:spPr bwMode="auto">
          <a:xfrm>
            <a:off x="3506788" y="3100388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30" name="AutoShape 210"/>
          <p:cNvSpPr>
            <a:spLocks noChangeArrowheads="1"/>
          </p:cNvSpPr>
          <p:nvPr/>
        </p:nvSpPr>
        <p:spPr bwMode="auto">
          <a:xfrm>
            <a:off x="3581400" y="4624388"/>
            <a:ext cx="228600" cy="227012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31" name="AutoShape 211"/>
          <p:cNvSpPr>
            <a:spLocks noChangeArrowheads="1"/>
          </p:cNvSpPr>
          <p:nvPr/>
        </p:nvSpPr>
        <p:spPr bwMode="auto">
          <a:xfrm>
            <a:off x="3125788" y="4929188"/>
            <a:ext cx="225425" cy="228600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7732" name="AutoShape 212"/>
          <p:cNvSpPr>
            <a:spLocks noChangeArrowheads="1"/>
          </p:cNvSpPr>
          <p:nvPr/>
        </p:nvSpPr>
        <p:spPr bwMode="auto">
          <a:xfrm>
            <a:off x="2208213" y="1195388"/>
            <a:ext cx="230187" cy="227012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7733" name="AutoShape 213"/>
          <p:cNvSpPr>
            <a:spLocks noChangeArrowheads="1"/>
          </p:cNvSpPr>
          <p:nvPr/>
        </p:nvSpPr>
        <p:spPr bwMode="auto">
          <a:xfrm>
            <a:off x="3200400" y="3481388"/>
            <a:ext cx="228600" cy="227012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15387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25487"/>
              </p:ext>
            </p:extLst>
          </p:nvPr>
        </p:nvGraphicFramePr>
        <p:xfrm>
          <a:off x="5435600" y="765175"/>
          <a:ext cx="3148013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Foglio di lavoro" r:id="rId4" imgW="2847960" imgH="4629150" progId="Excel.Sheet.8">
                  <p:embed/>
                </p:oleObj>
              </mc:Choice>
              <mc:Fallback>
                <p:oleObj name="Foglio di lavoro" r:id="rId4" imgW="2847960" imgH="4629150" progId="Excel.Sheet.8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765175"/>
                        <a:ext cx="3148013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88" name="Picture 223" descr="Ibmdr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096000"/>
            <a:ext cx="534988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07744" name="AutoShape 224"/>
          <p:cNvSpPr>
            <a:spLocks noChangeArrowheads="1"/>
          </p:cNvSpPr>
          <p:nvPr/>
        </p:nvSpPr>
        <p:spPr bwMode="auto">
          <a:xfrm>
            <a:off x="1219200" y="4014788"/>
            <a:ext cx="228600" cy="227012"/>
          </a:xfrm>
          <a:prstGeom prst="star5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115888"/>
            <a:ext cx="851567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Caratteristiche unità SCO rilasciate nel corso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del 2015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292080" y="1052736"/>
            <a:ext cx="328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800" b="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Compatibilità HLA </a:t>
            </a:r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1190625" y="4267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TNC x 10 </a:t>
            </a:r>
            <a:r>
              <a:rPr lang="it-IT" sz="1800" baseline="300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it-IT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18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1112838" y="4681538"/>
            <a:ext cx="152400" cy="150812"/>
          </a:xfrm>
          <a:prstGeom prst="rect">
            <a:avLst/>
          </a:prstGeom>
          <a:solidFill>
            <a:srgbClr val="BEB1F5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1341438" y="4540250"/>
            <a:ext cx="1706562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dirty="0">
                <a:solidFill>
                  <a:srgbClr val="153559"/>
                </a:solidFill>
                <a:latin typeface="Calibri" pitchFamily="34" charset="0"/>
              </a:rPr>
              <a:t>Pz. adulti</a:t>
            </a:r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 </a:t>
            </a:r>
          </a:p>
          <a:p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Media </a:t>
            </a:r>
            <a:r>
              <a:rPr lang="it-IT" sz="1400" b="0" dirty="0" smtClean="0">
                <a:solidFill>
                  <a:srgbClr val="153559"/>
                </a:solidFill>
                <a:latin typeface="Calibri" pitchFamily="34" charset="0"/>
              </a:rPr>
              <a:t>239</a:t>
            </a:r>
            <a:endParaRPr lang="it-IT" sz="1400" b="0" dirty="0">
              <a:solidFill>
                <a:srgbClr val="153559"/>
              </a:solidFill>
              <a:latin typeface="Calibri" pitchFamily="34" charset="0"/>
            </a:endParaRPr>
          </a:p>
          <a:p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Mediana </a:t>
            </a:r>
            <a:r>
              <a:rPr lang="it-IT" sz="1400" b="0" dirty="0" smtClean="0">
                <a:solidFill>
                  <a:srgbClr val="153559"/>
                </a:solidFill>
                <a:latin typeface="Calibri" pitchFamily="34" charset="0"/>
              </a:rPr>
              <a:t>235</a:t>
            </a:r>
            <a:endParaRPr lang="it-IT" sz="1400" b="0" dirty="0">
              <a:solidFill>
                <a:srgbClr val="153559"/>
              </a:solidFill>
              <a:latin typeface="Calibri" pitchFamily="34" charset="0"/>
            </a:endParaRPr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1112838" y="5602288"/>
            <a:ext cx="152400" cy="1508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1341438" y="5464175"/>
            <a:ext cx="1782762" cy="84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66" tIns="47883" rIns="95766" bIns="47883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400" dirty="0">
                <a:solidFill>
                  <a:srgbClr val="153559"/>
                </a:solidFill>
                <a:latin typeface="Calibri" pitchFamily="34" charset="0"/>
              </a:rPr>
              <a:t>Pz. pediatrici</a:t>
            </a:r>
          </a:p>
          <a:p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Media </a:t>
            </a:r>
            <a:r>
              <a:rPr lang="it-IT" sz="1400" b="0" dirty="0" smtClean="0">
                <a:solidFill>
                  <a:srgbClr val="153559"/>
                </a:solidFill>
                <a:latin typeface="Calibri" pitchFamily="34" charset="0"/>
              </a:rPr>
              <a:t>173</a:t>
            </a:r>
            <a:endParaRPr lang="it-IT" sz="1400" b="0" dirty="0">
              <a:solidFill>
                <a:srgbClr val="153559"/>
              </a:solidFill>
              <a:latin typeface="Calibri" pitchFamily="34" charset="0"/>
            </a:endParaRPr>
          </a:p>
          <a:p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Mediana </a:t>
            </a:r>
            <a:r>
              <a:rPr lang="it-IT" sz="1400" b="0" dirty="0" smtClean="0">
                <a:solidFill>
                  <a:srgbClr val="153559"/>
                </a:solidFill>
                <a:latin typeface="Calibri" pitchFamily="34" charset="0"/>
              </a:rPr>
              <a:t>168</a:t>
            </a:r>
            <a:endParaRPr lang="it-IT" sz="1400" b="0" dirty="0">
              <a:solidFill>
                <a:srgbClr val="153559"/>
              </a:solidFill>
              <a:latin typeface="Calibri" pitchFamily="34" charset="0"/>
            </a:endParaRPr>
          </a:p>
        </p:txBody>
      </p:sp>
      <p:pic>
        <p:nvPicPr>
          <p:cNvPr id="23570" name="Picture 31" descr="Ibmd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096000"/>
            <a:ext cx="534988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23573" name="Rectangle 37"/>
          <p:cNvSpPr>
            <a:spLocks noChangeArrowheads="1"/>
          </p:cNvSpPr>
          <p:nvPr/>
        </p:nvSpPr>
        <p:spPr bwMode="auto">
          <a:xfrm>
            <a:off x="3838798" y="3432464"/>
            <a:ext cx="132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400" b="0" dirty="0" err="1">
                <a:solidFill>
                  <a:srgbClr val="153559"/>
                </a:solidFill>
                <a:latin typeface="Calibri" pitchFamily="34" charset="0"/>
              </a:rPr>
              <a:t>Cut</a:t>
            </a:r>
            <a:r>
              <a:rPr lang="it-IT" sz="1400" b="0" dirty="0">
                <a:solidFill>
                  <a:srgbClr val="153559"/>
                </a:solidFill>
                <a:latin typeface="Calibri" pitchFamily="34" charset="0"/>
              </a:rPr>
              <a:t> off TNC 120</a:t>
            </a:r>
          </a:p>
        </p:txBody>
      </p:sp>
      <p:cxnSp>
        <p:nvCxnSpPr>
          <p:cNvPr id="23576" name="Connettore 1 6"/>
          <p:cNvCxnSpPr>
            <a:cxnSpLocks noChangeShapeType="1"/>
          </p:cNvCxnSpPr>
          <p:nvPr/>
        </p:nvCxnSpPr>
        <p:spPr bwMode="auto">
          <a:xfrm flipV="1">
            <a:off x="4499992" y="3730203"/>
            <a:ext cx="0" cy="26511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" name="Gra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522199"/>
              </p:ext>
            </p:extLst>
          </p:nvPr>
        </p:nvGraphicFramePr>
        <p:xfrm>
          <a:off x="323528" y="743175"/>
          <a:ext cx="4275261" cy="253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27338"/>
              </p:ext>
            </p:extLst>
          </p:nvPr>
        </p:nvGraphicFramePr>
        <p:xfrm>
          <a:off x="5652120" y="1419448"/>
          <a:ext cx="2196433" cy="139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a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800409"/>
              </p:ext>
            </p:extLst>
          </p:nvPr>
        </p:nvGraphicFramePr>
        <p:xfrm>
          <a:off x="3347864" y="4013200"/>
          <a:ext cx="5262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69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"/>
          <a:stretch/>
        </p:blipFill>
        <p:spPr bwMode="auto">
          <a:xfrm>
            <a:off x="539552" y="692696"/>
            <a:ext cx="8004373" cy="594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4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01025" cy="587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584024"/>
              </p:ext>
            </p:extLst>
          </p:nvPr>
        </p:nvGraphicFramePr>
        <p:xfrm>
          <a:off x="3347864" y="4581128"/>
          <a:ext cx="4151313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Foglio di lavoro" r:id="rId4" imgW="3267000" imgH="980985" progId="Excel.Sheet.8">
                  <p:embed/>
                </p:oleObj>
              </mc:Choice>
              <mc:Fallback>
                <p:oleObj name="Foglio di lavoro" r:id="rId4" imgW="3267000" imgH="9809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81128"/>
                        <a:ext cx="4151313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3528" y="115888"/>
            <a:ext cx="8515672" cy="5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Incremento TNC dell’inventario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155016"/>
              </p:ext>
            </p:extLst>
          </p:nvPr>
        </p:nvGraphicFramePr>
        <p:xfrm>
          <a:off x="539552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Freccia in su 2"/>
          <p:cNvSpPr/>
          <p:nvPr/>
        </p:nvSpPr>
        <p:spPr bwMode="auto">
          <a:xfrm>
            <a:off x="7668344" y="4797152"/>
            <a:ext cx="288032" cy="936104"/>
          </a:xfrm>
          <a:prstGeom prst="upArrow">
            <a:avLst/>
          </a:prstGeom>
          <a:solidFill>
            <a:srgbClr val="33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02380" y="234554"/>
            <a:ext cx="457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Tutto questo ha avuto un impatto ?</a:t>
            </a:r>
            <a:endParaRPr lang="it-IT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866321"/>
              </p:ext>
            </p:extLst>
          </p:nvPr>
        </p:nvGraphicFramePr>
        <p:xfrm>
          <a:off x="1118021" y="2060848"/>
          <a:ext cx="7139136" cy="403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1403648" y="1300947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Survival After URD </a:t>
            </a:r>
            <a:r>
              <a:rPr lang="en-US" sz="1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HCT</a:t>
            </a:r>
          </a:p>
          <a:p>
            <a:pPr algn="just"/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dirty="0">
                <a:latin typeface="Arial" pitchFamily="34" charset="0"/>
                <a:cs typeface="Arial" pitchFamily="34" charset="0"/>
              </a:rPr>
              <a:t>Age &lt;50 years, </a:t>
            </a:r>
            <a:r>
              <a:rPr lang="en-US" sz="1400" b="0" dirty="0" err="1">
                <a:latin typeface="Arial" pitchFamily="34" charset="0"/>
                <a:cs typeface="Arial" pitchFamily="34" charset="0"/>
              </a:rPr>
              <a:t>myeloablative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 conditioning, acute leukemia in remission or MDS</a:t>
            </a:r>
            <a:endParaRPr lang="it-IT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63712" y="6237312"/>
            <a:ext cx="3637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0" dirty="0" smtClean="0">
                <a:latin typeface="Arial" pitchFamily="34" charset="0"/>
                <a:cs typeface="Arial" pitchFamily="34" charset="0"/>
              </a:rPr>
              <a:t>Dati CIBMTR su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Tx</a:t>
            </a:r>
            <a:r>
              <a:rPr lang="it-IT" sz="1200" b="0" dirty="0" smtClean="0">
                <a:latin typeface="Arial" pitchFamily="34" charset="0"/>
                <a:cs typeface="Arial" pitchFamily="34" charset="0"/>
              </a:rPr>
              <a:t> NMDP –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it-IT" sz="1200" b="0" dirty="0" smtClean="0">
                <a:latin typeface="Arial" pitchFamily="34" charset="0"/>
                <a:cs typeface="Arial" pitchFamily="34" charset="0"/>
              </a:rPr>
              <a:t> of Jeff </a:t>
            </a:r>
            <a:r>
              <a:rPr lang="it-IT" sz="1200" b="0" dirty="0" err="1" smtClean="0">
                <a:latin typeface="Arial" pitchFamily="34" charset="0"/>
                <a:cs typeface="Arial" pitchFamily="34" charset="0"/>
              </a:rPr>
              <a:t>Chell</a:t>
            </a:r>
            <a:endParaRPr lang="it-IT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56272"/>
              </p:ext>
            </p:extLst>
          </p:nvPr>
        </p:nvGraphicFramePr>
        <p:xfrm>
          <a:off x="1475656" y="2276872"/>
          <a:ext cx="6635080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402380" y="234554"/>
            <a:ext cx="457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 smtClean="0"/>
              <a:t>Tutto questo ha avuto un impatto ?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123728" y="1268760"/>
            <a:ext cx="5886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Survival After UCB HCT</a:t>
            </a:r>
            <a:b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 &lt;20 years, </a:t>
            </a:r>
            <a:r>
              <a:rPr lang="en-US" sz="1400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myeloablative</a:t>
            </a:r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conditioning, acute leukemia </a:t>
            </a:r>
            <a:b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remission or non-malignant diseases</a:t>
            </a:r>
            <a:endParaRPr lang="it-IT" sz="1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Ibmd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172200"/>
            <a:ext cx="525463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14400" y="327025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Lo scenario nazionale e internazionale della donazione da non familiare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4" name="AutoShape 29" descr="iscrizione"/>
          <p:cNvSpPr>
            <a:spLocks noChangeAspect="1" noChangeArrowheads="1"/>
          </p:cNvSpPr>
          <p:nvPr/>
        </p:nvSpPr>
        <p:spPr bwMode="auto">
          <a:xfrm>
            <a:off x="3840163" y="2697163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8631" r="5200" b="3882"/>
          <a:stretch/>
        </p:blipFill>
        <p:spPr bwMode="auto">
          <a:xfrm>
            <a:off x="1751635" y="3068959"/>
            <a:ext cx="5752311" cy="3335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950173" y="1959223"/>
            <a:ext cx="622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Numero di donatori e donazioni SCO nel mondo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" name="Forma a L 1"/>
          <p:cNvSpPr/>
          <p:nvPr/>
        </p:nvSpPr>
        <p:spPr bwMode="auto">
          <a:xfrm rot="18735459">
            <a:off x="1539572" y="2072708"/>
            <a:ext cx="374848" cy="144016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r="6866"/>
          <a:stretch/>
        </p:blipFill>
        <p:spPr bwMode="auto">
          <a:xfrm>
            <a:off x="6228184" y="3233466"/>
            <a:ext cx="2915816" cy="355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6066420" y="4365104"/>
            <a:ext cx="449796" cy="7739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72813" y="908720"/>
            <a:ext cx="57633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0" dirty="0" smtClean="0">
                <a:solidFill>
                  <a:srgbClr val="0070C0"/>
                </a:solidFill>
                <a:latin typeface="Snap ITC" pitchFamily="82" charset="0"/>
              </a:rPr>
              <a:t>Grazie </a:t>
            </a:r>
          </a:p>
          <a:p>
            <a:pPr algn="ctr"/>
            <a:endParaRPr lang="it-IT" sz="4800" b="0" dirty="0" smtClean="0">
              <a:solidFill>
                <a:srgbClr val="0070C0"/>
              </a:solidFill>
              <a:latin typeface="Snap ITC" pitchFamily="82" charset="0"/>
            </a:endParaRPr>
          </a:p>
          <a:p>
            <a:pPr algn="ctr"/>
            <a:r>
              <a:rPr lang="it-IT" sz="4800" b="0" dirty="0" smtClean="0">
                <a:solidFill>
                  <a:srgbClr val="0070C0"/>
                </a:solidFill>
                <a:latin typeface="Snap ITC" pitchFamily="82" charset="0"/>
              </a:rPr>
              <a:t>per l’attenzione</a:t>
            </a:r>
            <a:endParaRPr lang="it-IT" sz="4800" b="0" dirty="0">
              <a:solidFill>
                <a:srgbClr val="0070C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52867" y="116632"/>
            <a:ext cx="866807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Lo scenario nazionale e internazionale della donazione da non familiare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4" name="AutoShape 29" descr="iscrizione"/>
          <p:cNvSpPr>
            <a:spLocks noChangeAspect="1" noChangeArrowheads="1"/>
          </p:cNvSpPr>
          <p:nvPr/>
        </p:nvSpPr>
        <p:spPr bwMode="auto">
          <a:xfrm>
            <a:off x="3340222" y="2697163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893007" y="1259467"/>
            <a:ext cx="342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it-IT" dirty="0"/>
              <a:t>Distribuzione dei </a:t>
            </a:r>
            <a:r>
              <a:rPr lang="it-IT" dirty="0" smtClean="0"/>
              <a:t>donatori</a:t>
            </a:r>
            <a:endParaRPr lang="it-IT" dirty="0"/>
          </a:p>
        </p:txBody>
      </p:sp>
      <p:sp>
        <p:nvSpPr>
          <p:cNvPr id="2" name="Forma a L 1"/>
          <p:cNvSpPr/>
          <p:nvPr/>
        </p:nvSpPr>
        <p:spPr bwMode="auto">
          <a:xfrm rot="18735459">
            <a:off x="2539141" y="1381886"/>
            <a:ext cx="386625" cy="126144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8" y="2348880"/>
            <a:ext cx="3931885" cy="15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arrotondato 9"/>
          <p:cNvSpPr/>
          <p:nvPr/>
        </p:nvSpPr>
        <p:spPr>
          <a:xfrm>
            <a:off x="126460" y="2608346"/>
            <a:ext cx="3793938" cy="4265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2867" y="4648228"/>
            <a:ext cx="3931884" cy="108158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5760" tIns="47880" rIns="95760" bIns="4788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dirty="0">
                <a:solidFill>
                  <a:srgbClr val="003366"/>
                </a:solidFill>
                <a:latin typeface="Calibri" pitchFamily="34" charset="0"/>
              </a:rPr>
              <a:t>ZKRD 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e NMDP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iscrivono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,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ogni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anno, un 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numero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di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nuovi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donatori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maggiore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al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totale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(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inserito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in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oltre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30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anni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di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attività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) dal 90%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degli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altri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sz="1600" b="0" dirty="0" err="1" smtClean="0">
                <a:solidFill>
                  <a:srgbClr val="003366"/>
                </a:solidFill>
                <a:latin typeface="Calibri" pitchFamily="34" charset="0"/>
              </a:rPr>
              <a:t>registri</a:t>
            </a:r>
            <a:r>
              <a:rPr lang="en-US" sz="1600" b="0" dirty="0" smtClean="0">
                <a:solidFill>
                  <a:srgbClr val="003366"/>
                </a:solidFill>
                <a:latin typeface="Calibri" pitchFamily="34" charset="0"/>
              </a:rPr>
              <a:t>.</a:t>
            </a:r>
            <a:endParaRPr lang="en-GB" sz="1600" b="0" dirty="0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22751"/>
              </p:ext>
            </p:extLst>
          </p:nvPr>
        </p:nvGraphicFramePr>
        <p:xfrm>
          <a:off x="4283968" y="3226507"/>
          <a:ext cx="4757765" cy="3543300"/>
        </p:xfrm>
        <a:graphic>
          <a:graphicData uri="http://schemas.openxmlformats.org/drawingml/2006/table">
            <a:tbl>
              <a:tblPr/>
              <a:tblGrid>
                <a:gridCol w="3692439"/>
                <a:gridCol w="465434"/>
                <a:gridCol w="599892"/>
              </a:tblGrid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Registry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USA-National Marrow Donor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8.088.706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Germany-ZKRD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6.679.631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Brazil-REDOME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3.867.067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China-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Chinese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Marrow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Donor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Poland-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Fundacja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DKMS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Polska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815.933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Israel-Ezer Mizion Bone Marrow Donor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805.760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UK-Anthony Nolan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Japan-Japan Marrow Donor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457.074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Canada-OneMatch Stem Cell and Marrow Network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Portugal-CEDACE/Portuguese BMD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Italy-Italian Bone Marrow Donor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365.411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Taiwan-Buddhist Tzu Chi Stem Cells Center - BTCSCC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350.796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UK-NHS Blood &amp; Transplant - BBMR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GB4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339.009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Korea-Korean Network for Organ Sharing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291.194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France-France Greffe de Moelle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USA-Gift of Life Bone Marrow Foundation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249.707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Spain-REDMO and Spanish Cord Blood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Poland-POLTRANSPLANT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1551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Australia-Australian Bone Marrow Donor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170.723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4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9220"/>
          <a:stretch/>
        </p:blipFill>
        <p:spPr bwMode="auto">
          <a:xfrm>
            <a:off x="1898616" y="2691597"/>
            <a:ext cx="6029072" cy="39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91324" y="1278967"/>
            <a:ext cx="4566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Numero di SCO bancate nel mondo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" name="Forma a L 4"/>
          <p:cNvSpPr/>
          <p:nvPr/>
        </p:nvSpPr>
        <p:spPr bwMode="auto">
          <a:xfrm rot="18735459">
            <a:off x="1880723" y="1392452"/>
            <a:ext cx="374848" cy="144016"/>
          </a:xfrm>
          <a:prstGeom prst="corner">
            <a:avLst/>
          </a:prstGeom>
          <a:solidFill>
            <a:srgbClr val="A8341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327025"/>
            <a:ext cx="7440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Lo scenario nazionale e internazionale della donazione da non familiare 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49529" y="2026523"/>
            <a:ext cx="4570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ITCBN: SCO </a:t>
            </a:r>
            <a:r>
              <a:rPr lang="en-US" b="0" dirty="0" err="1" smtClean="0">
                <a:solidFill>
                  <a:srgbClr val="003366"/>
                </a:solidFill>
                <a:latin typeface="Calibri" pitchFamily="34" charset="0"/>
              </a:rPr>
              <a:t>bancate</a:t>
            </a: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</a:t>
            </a:r>
            <a:r>
              <a:rPr lang="en-US" b="0" dirty="0" err="1" smtClean="0">
                <a:solidFill>
                  <a:srgbClr val="003366"/>
                </a:solidFill>
                <a:latin typeface="Calibri" pitchFamily="34" charset="0"/>
              </a:rPr>
              <a:t>nel</a:t>
            </a:r>
            <a:r>
              <a:rPr lang="en-US" b="0" dirty="0" smtClean="0">
                <a:solidFill>
                  <a:srgbClr val="003366"/>
                </a:solidFill>
                <a:latin typeface="Calibri" pitchFamily="34" charset="0"/>
              </a:rPr>
              <a:t> 2015 1.461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3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3"/>
          <p:cNvSpPr>
            <a:spLocks noChangeArrowheads="1"/>
          </p:cNvSpPr>
          <p:nvPr/>
        </p:nvSpPr>
        <p:spPr bwMode="auto">
          <a:xfrm>
            <a:off x="619125" y="183614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Numero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trapianti MUD e </a:t>
            </a:r>
            <a:r>
              <a:rPr lang="it-IT" b="0" dirty="0" err="1" smtClean="0">
                <a:solidFill>
                  <a:srgbClr val="003366"/>
                </a:solidFill>
                <a:latin typeface="Calibri" pitchFamily="34" charset="0"/>
              </a:rPr>
              <a:t>aplo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 in Italia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5068" name="Line 4"/>
          <p:cNvSpPr>
            <a:spLocks noChangeShapeType="1"/>
          </p:cNvSpPr>
          <p:nvPr/>
        </p:nvSpPr>
        <p:spPr bwMode="auto">
          <a:xfrm>
            <a:off x="835025" y="6553200"/>
            <a:ext cx="8013700" cy="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5069" name="Picture 1029" descr="Ibmd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255588" y="6245225"/>
            <a:ext cx="525462" cy="53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169120"/>
              </p:ext>
            </p:extLst>
          </p:nvPr>
        </p:nvGraphicFramePr>
        <p:xfrm>
          <a:off x="1331640" y="1124744"/>
          <a:ext cx="69847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Connettore 1 27"/>
          <p:cNvCxnSpPr/>
          <p:nvPr/>
        </p:nvCxnSpPr>
        <p:spPr bwMode="auto">
          <a:xfrm>
            <a:off x="5112060" y="4869160"/>
            <a:ext cx="826805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ttore 1 29"/>
          <p:cNvCxnSpPr/>
          <p:nvPr/>
        </p:nvCxnSpPr>
        <p:spPr bwMode="auto">
          <a:xfrm>
            <a:off x="5938865" y="5085184"/>
            <a:ext cx="828092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6" name="Connettore 1 45055"/>
          <p:cNvCxnSpPr/>
          <p:nvPr/>
        </p:nvCxnSpPr>
        <p:spPr bwMode="auto">
          <a:xfrm>
            <a:off x="6766957" y="5157192"/>
            <a:ext cx="829379" cy="720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uppo 2"/>
          <p:cNvGrpSpPr/>
          <p:nvPr/>
        </p:nvGrpSpPr>
        <p:grpSpPr>
          <a:xfrm>
            <a:off x="7880253" y="2548941"/>
            <a:ext cx="616892" cy="1289634"/>
            <a:chOff x="7870025" y="2640688"/>
            <a:chExt cx="616892" cy="1000707"/>
          </a:xfrm>
        </p:grpSpPr>
        <p:sp>
          <p:nvSpPr>
            <p:cNvPr id="17" name="Rettangolo 16"/>
            <p:cNvSpPr/>
            <p:nvPr/>
          </p:nvSpPr>
          <p:spPr bwMode="auto">
            <a:xfrm>
              <a:off x="7870025" y="2651620"/>
              <a:ext cx="220639" cy="989775"/>
            </a:xfrm>
            <a:prstGeom prst="rect">
              <a:avLst/>
            </a:prstGeom>
            <a:solidFill>
              <a:srgbClr val="6446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8076227" y="2640688"/>
              <a:ext cx="410690" cy="197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 smtClean="0">
                  <a:latin typeface="Arial" pitchFamily="34" charset="0"/>
                  <a:cs typeface="Arial" pitchFamily="34" charset="0"/>
                </a:rPr>
                <a:t>488</a:t>
              </a:r>
              <a:endParaRPr lang="it-IT" sz="105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8086455" y="3779515"/>
            <a:ext cx="4106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 smtClean="0">
                <a:latin typeface="Arial" pitchFamily="34" charset="0"/>
                <a:cs typeface="Arial" pitchFamily="34" charset="0"/>
              </a:rPr>
              <a:t>298</a:t>
            </a:r>
            <a:endParaRPr lang="it-IT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4453" y="764704"/>
            <a:ext cx="7409234" cy="21602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L’importanza nella scelta per l’iscrizione dei donatori e delle donazioni</a:t>
            </a:r>
          </a:p>
          <a:p>
            <a:pPr algn="ctr" eaLnBrk="0" hangingPunct="0"/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di sangue cordonale al Registro IBMDR ai fini del </a:t>
            </a:r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trapianto.</a:t>
            </a:r>
          </a:p>
          <a:p>
            <a:pPr algn="ctr" eaLnBrk="0" hangingPunct="0"/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  <a:p>
            <a:pPr algn="ctr" eaLnBrk="0" hangingPunct="0"/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  <a:p>
            <a:pPr algn="ctr" eaLnBrk="0" hangingPunct="0"/>
            <a:endParaRPr lang="it-IT" b="0" dirty="0" smtClean="0">
              <a:solidFill>
                <a:srgbClr val="003366"/>
              </a:solidFill>
              <a:latin typeface="Calibri" pitchFamily="34" charset="0"/>
            </a:endParaRPr>
          </a:p>
          <a:p>
            <a:pPr algn="ctr" eaLnBrk="0" hangingPunct="0"/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547664" y="2840236"/>
            <a:ext cx="7146032" cy="3833664"/>
            <a:chOff x="1547664" y="2840236"/>
            <a:chExt cx="7146032" cy="3833664"/>
          </a:xfrm>
        </p:grpSpPr>
        <p:sp>
          <p:nvSpPr>
            <p:cNvPr id="2052" name="AutoShape 557" descr="statistiche_ok"/>
            <p:cNvSpPr>
              <a:spLocks noChangeAspect="1" noChangeArrowheads="1"/>
            </p:cNvSpPr>
            <p:nvPr/>
          </p:nvSpPr>
          <p:spPr bwMode="auto">
            <a:xfrm>
              <a:off x="1547664" y="4629497"/>
              <a:ext cx="4032448" cy="50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b="0" dirty="0">
                  <a:solidFill>
                    <a:srgbClr val="003366"/>
                  </a:solidFill>
                  <a:latin typeface="Calibri" pitchFamily="34" charset="0"/>
                </a:rPr>
                <a:t>È ancora necessario ?</a:t>
              </a:r>
            </a:p>
            <a:p>
              <a:endParaRPr lang="it-IT" dirty="0"/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40236"/>
              <a:ext cx="3833664" cy="3833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4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054"/>
          <p:cNvSpPr>
            <a:spLocks noChangeArrowheads="1"/>
          </p:cNvSpPr>
          <p:nvPr/>
        </p:nvSpPr>
        <p:spPr bwMode="auto">
          <a:xfrm>
            <a:off x="684213" y="363538"/>
            <a:ext cx="792003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 lIns="95766" tIns="47883" rIns="95766" bIns="47883"/>
          <a:lstStyle/>
          <a:p>
            <a:pPr algn="ctr" defTabSz="957263" eaLnBrk="0" hangingPunct="0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Nuove ricerche attivate per paziente</a:t>
            </a:r>
            <a:endParaRPr lang="it-IT" b="0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18441" name="Picture 2059" descr="Ibmd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8" b="7651"/>
          <a:stretch>
            <a:fillRect/>
          </a:stretch>
        </p:blipFill>
        <p:spPr bwMode="auto">
          <a:xfrm>
            <a:off x="152400" y="6096000"/>
            <a:ext cx="534988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12757"/>
              </p:ext>
            </p:extLst>
          </p:nvPr>
        </p:nvGraphicFramePr>
        <p:xfrm>
          <a:off x="611560" y="1052736"/>
          <a:ext cx="767318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61" y="1711102"/>
            <a:ext cx="6681787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ttangolo 17"/>
          <p:cNvSpPr>
            <a:spLocks noChangeArrowheads="1"/>
          </p:cNvSpPr>
          <p:nvPr/>
        </p:nvSpPr>
        <p:spPr bwMode="auto">
          <a:xfrm>
            <a:off x="499871" y="162127"/>
            <a:ext cx="859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57263" eaLnBrk="0" hangingPunct="0"/>
            <a:r>
              <a:rPr lang="it-IT" b="0" dirty="0" smtClean="0">
                <a:solidFill>
                  <a:srgbClr val="003366"/>
                </a:solidFill>
                <a:latin typeface="Calibri" pitchFamily="34" charset="0"/>
              </a:rPr>
              <a:t>Ricerca MUD: compatibilità </a:t>
            </a:r>
            <a:r>
              <a:rPr lang="it-IT" b="0" dirty="0">
                <a:solidFill>
                  <a:srgbClr val="003366"/>
                </a:solidFill>
                <a:latin typeface="Calibri" pitchFamily="34" charset="0"/>
              </a:rPr>
              <a:t>Donatore/ricevente ai loci A, B, C, DRB1</a:t>
            </a:r>
          </a:p>
        </p:txBody>
      </p:sp>
      <p:sp>
        <p:nvSpPr>
          <p:cNvPr id="25607" name="CasellaDiTesto 5"/>
          <p:cNvSpPr txBox="1">
            <a:spLocks noChangeArrowheads="1"/>
          </p:cNvSpPr>
          <p:nvPr/>
        </p:nvSpPr>
        <p:spPr bwMode="auto">
          <a:xfrm>
            <a:off x="2094662" y="6021288"/>
            <a:ext cx="4896544" cy="27699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1200" b="0" dirty="0" smtClean="0">
                <a:latin typeface="Arial" charset="0"/>
              </a:rPr>
              <a:t>1948 TC a favore di 1.576 pazienti entrati in ricerca nel 2015 </a:t>
            </a:r>
            <a:endParaRPr lang="it-IT" sz="1200" b="0" dirty="0">
              <a:latin typeface="Arial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471787" y="1630268"/>
            <a:ext cx="1564368" cy="1627772"/>
            <a:chOff x="2471787" y="1630268"/>
            <a:chExt cx="1564368" cy="1627772"/>
          </a:xfrm>
        </p:grpSpPr>
        <p:sp>
          <p:nvSpPr>
            <p:cNvPr id="15" name="Ovale 14"/>
            <p:cNvSpPr/>
            <p:nvPr/>
          </p:nvSpPr>
          <p:spPr>
            <a:xfrm>
              <a:off x="2471787" y="1891203"/>
              <a:ext cx="647700" cy="136683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3123532" y="2427606"/>
              <a:ext cx="215900" cy="217487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417075" y="2330128"/>
              <a:ext cx="6190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latin typeface="Arial" charset="0"/>
                </a:rPr>
                <a:t>80,1%</a:t>
              </a:r>
              <a:endParaRPr lang="it-IT" sz="1200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318568" y="1630268"/>
              <a:ext cx="6190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0" dirty="0" smtClean="0">
                  <a:latin typeface="Arial" charset="0"/>
                </a:rPr>
                <a:t>51,2%</a:t>
              </a:r>
              <a:endParaRPr lang="it-IT" sz="1200" dirty="0"/>
            </a:p>
          </p:txBody>
        </p:sp>
        <p:sp>
          <p:nvSpPr>
            <p:cNvPr id="20" name="Freccia a destra 19"/>
            <p:cNvSpPr/>
            <p:nvPr/>
          </p:nvSpPr>
          <p:spPr>
            <a:xfrm rot="19881468">
              <a:off x="2860481" y="1904742"/>
              <a:ext cx="497013" cy="217487"/>
            </a:xfrm>
            <a:prstGeom prst="rightArrow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711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17079</TotalTime>
  <Words>793</Words>
  <Application>Microsoft Office PowerPoint</Application>
  <PresentationFormat>Presentazione su schermo (4:3)</PresentationFormat>
  <Paragraphs>221</Paragraphs>
  <Slides>30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Struttura predefinita</vt:lpstr>
      <vt:lpstr>Grafico di Microsoft Excel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</dc:creator>
  <cp:lastModifiedBy>Nicoletta Sacchi</cp:lastModifiedBy>
  <cp:revision>1293</cp:revision>
  <cp:lastPrinted>2015-07-21T09:41:06Z</cp:lastPrinted>
  <dcterms:created xsi:type="dcterms:W3CDTF">2007-03-08T11:49:04Z</dcterms:created>
  <dcterms:modified xsi:type="dcterms:W3CDTF">2016-05-12T15:56:28Z</dcterms:modified>
</cp:coreProperties>
</file>